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5" r:id="rId3"/>
    <p:sldId id="257" r:id="rId4"/>
    <p:sldId id="258" r:id="rId5"/>
    <p:sldId id="274" r:id="rId6"/>
    <p:sldId id="270" r:id="rId7"/>
    <p:sldId id="260" r:id="rId8"/>
    <p:sldId id="276" r:id="rId9"/>
    <p:sldId id="261" r:id="rId10"/>
    <p:sldId id="262" r:id="rId11"/>
    <p:sldId id="263" r:id="rId12"/>
    <p:sldId id="273" r:id="rId13"/>
    <p:sldId id="264" r:id="rId14"/>
    <p:sldId id="265" r:id="rId15"/>
    <p:sldId id="26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5" autoAdjust="0"/>
    <p:restoredTop sz="94087" autoAdjust="0"/>
  </p:normalViewPr>
  <p:slideViewPr>
    <p:cSldViewPr>
      <p:cViewPr>
        <p:scale>
          <a:sx n="72" d="100"/>
          <a:sy n="72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D3D03-753F-4FFB-B21C-806E74A41D29}" type="datetimeFigureOut">
              <a:rPr lang="en-US" smtClean="0"/>
              <a:t>6/8/2014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99B06-D175-49DC-921E-8543FB56F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3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B06-D175-49DC-921E-8543FB56FA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14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B06-D175-49DC-921E-8543FB56FA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64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B06-D175-49DC-921E-8543FB56FA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75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B06-D175-49DC-921E-8543FB56FA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35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B06-D175-49DC-921E-8543FB56FA3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5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B06-D175-49DC-921E-8543FB56FA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8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B06-D175-49DC-921E-8543FB56FA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81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B06-D175-49DC-921E-8543FB56FA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5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B06-D175-49DC-921E-8543FB56FA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20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B06-D175-49DC-921E-8543FB56FA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75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B06-D175-49DC-921E-8543FB56FA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10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B06-D175-49DC-921E-8543FB56FA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55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9B06-D175-49DC-921E-8543FB56FA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5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C:\Documents and Settings\Rami\Desktop\Ramis Work\PresPro\Templates_08_August_2004\JPGS\PPP_SABST_TLE_Rail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2940"/>
          <a:stretch/>
        </p:blipFill>
        <p:spPr bwMode="auto">
          <a:xfrm>
            <a:off x="0" y="275771"/>
            <a:ext cx="9144000" cy="638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14" y="152400"/>
            <a:ext cx="9612814" cy="5407208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828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6324600" y="6145213"/>
            <a:ext cx="281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700" y="4903788"/>
            <a:ext cx="6400800" cy="1752600"/>
          </a:xfrm>
          <a:prstGeom prst="rect">
            <a:avLst/>
          </a:prstGeom>
          <a:solidFill>
            <a:srgbClr val="000066">
              <a:alpha val="7215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16" y="4925358"/>
            <a:ext cx="6400800" cy="954673"/>
          </a:xfrm>
          <a:noFill/>
        </p:spPr>
        <p:txBody>
          <a:bodyPr/>
          <a:lstStyle>
            <a:lvl1pPr algn="ctr">
              <a:defRPr sz="4000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6" y="5803831"/>
            <a:ext cx="6400800" cy="862013"/>
          </a:xfrm>
          <a:noFill/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8975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278932-A20E-445D-B5C1-E51B70B80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275771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630" y="6629400"/>
            <a:ext cx="9158514" cy="228600"/>
          </a:xfrm>
          <a:prstGeom prst="rect">
            <a:avLst/>
          </a:prstGeom>
          <a:solidFill>
            <a:srgbClr val="A3AF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0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688975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9F4A0-8D24-4F41-A97B-E0E2A829BD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3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8194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8194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E203-C250-4AE1-BA40-48B8292024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6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EF1E44-CEB3-488E-AF28-CD08890D59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6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707A-44A2-4F03-8C34-357DBA506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6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81D58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3035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2" descr="C:\Documents and Settings\Rami\Desktop\Ramis Work\PresPro\Templates_08_August_2004\JPGS\PPP_SABST_TXT_Rail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7432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0EA4C-EA9B-45C3-A6EA-525C5CAE87C5}" type="slidenum">
              <a:rPr 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" name="Content Placeholder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28600"/>
            <a:ext cx="14478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7010400" y="995363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1447800"/>
            <a:ext cx="9144000" cy="1243013"/>
          </a:xfrm>
          <a:prstGeom prst="rect">
            <a:avLst/>
          </a:prstGeom>
          <a:solidFill>
            <a:srgbClr val="00006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6432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pic>
        <p:nvPicPr>
          <p:cNvPr id="1034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9381" b="40530"/>
          <a:stretch>
            <a:fillRect/>
          </a:stretch>
        </p:blipFill>
        <p:spPr bwMode="auto">
          <a:xfrm>
            <a:off x="0" y="-28575"/>
            <a:ext cx="71056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7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00006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66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000066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CC"/>
                </a:solidFill>
              </a:rPr>
              <a:t>Strategies in Participant Education</a:t>
            </a:r>
            <a:endParaRPr lang="en-US" sz="3200" dirty="0">
              <a:solidFill>
                <a:srgbClr val="FFFF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i="1" dirty="0" smtClean="0"/>
              <a:t>Suzan Huckaby</a:t>
            </a:r>
          </a:p>
          <a:p>
            <a:r>
              <a:rPr lang="en-US" sz="1800" i="1" dirty="0" smtClean="0"/>
              <a:t>Brian Nicholson, CRSP</a:t>
            </a:r>
          </a:p>
        </p:txBody>
      </p:sp>
    </p:spTree>
    <p:extLst>
      <p:ext uri="{BB962C8B-B14F-4D97-AF65-F5344CB8AC3E}">
        <p14:creationId xmlns:p14="http://schemas.microsoft.com/office/powerpoint/2010/main" val="30441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Targeted And Personalized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819401"/>
            <a:ext cx="82296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Relevant topics to the group you are trying to reach</a:t>
            </a:r>
          </a:p>
          <a:p>
            <a:r>
              <a:rPr lang="en-US" sz="2400" dirty="0" smtClean="0"/>
              <a:t>When targeting communications –consider the demographics of the group </a:t>
            </a:r>
          </a:p>
          <a:p>
            <a:r>
              <a:rPr lang="en-US" sz="2400" b="1" dirty="0" smtClean="0"/>
              <a:t>Keep it Simple </a:t>
            </a:r>
          </a:p>
          <a:p>
            <a:r>
              <a:rPr lang="en-US" sz="2400" dirty="0" smtClean="0"/>
              <a:t>Tie to personal goal achievement</a:t>
            </a:r>
            <a:endParaRPr lang="en-US" sz="2400" dirty="0"/>
          </a:p>
          <a:p>
            <a:r>
              <a:rPr lang="en-US" sz="2400" dirty="0" smtClean="0"/>
              <a:t>Put numbers and projections into context</a:t>
            </a:r>
          </a:p>
        </p:txBody>
      </p:sp>
    </p:spTree>
    <p:extLst>
      <p:ext uri="{BB962C8B-B14F-4D97-AF65-F5344CB8AC3E}">
        <p14:creationId xmlns:p14="http://schemas.microsoft.com/office/powerpoint/2010/main" val="5806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Just In Time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3352800"/>
            <a:ext cx="5791200" cy="2819400"/>
          </a:xfrm>
        </p:spPr>
        <p:txBody>
          <a:bodyPr/>
          <a:lstStyle/>
          <a:p>
            <a:r>
              <a:rPr lang="en-US" dirty="0" smtClean="0"/>
              <a:t>Education, to be most effective, should be delivered “just in time”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Education or facts that are not relevant to your audience should be omitted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 bwMode="auto">
          <a:xfrm>
            <a:off x="6172200" y="3124200"/>
            <a:ext cx="2895600" cy="2286000"/>
          </a:xfrm>
          <a:prstGeom prst="wedgeEllipse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“Tell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me what is relevant for me to know now”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5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Social Engagement Strategies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429000"/>
            <a:ext cx="8229600" cy="2667000"/>
          </a:xfrm>
        </p:spPr>
        <p:txBody>
          <a:bodyPr/>
          <a:lstStyle/>
          <a:p>
            <a:r>
              <a:rPr lang="en-US" sz="2800" dirty="0" smtClean="0"/>
              <a:t>Peer Comparisons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err="1" smtClean="0"/>
              <a:t>Gamification</a:t>
            </a:r>
            <a:r>
              <a:rPr lang="en-US" sz="2800" dirty="0" smtClean="0"/>
              <a:t>/Incentives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Other Social Media</a:t>
            </a:r>
            <a:endParaRPr lang="en-US" sz="28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824">
            <a:off x="5138188" y="2526163"/>
            <a:ext cx="2716213" cy="407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5565775"/>
            <a:ext cx="1320800" cy="122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46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2222E-6 -2.50694E-6 C -0.04045 -0.01781 -0.07917 -0.03584 -0.12084 -0.05226 C -0.17778 -0.0747 -0.24427 -0.08695 -0.30382 -0.10684 C -0.33316 -0.11656 -0.36042 -0.12812 -0.3882 -0.13922 C -0.3967 -0.14269 -0.40573 -0.14593 -0.41476 -0.14847 C -0.42465 -0.15148 -0.44445 -0.15633 -0.44445 -0.15633 " pathEditMode="relative" rAng="0" ptsTypes="fffffA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2" y="-78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2" accel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Other Thoughts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895600"/>
            <a:ext cx="79248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 </a:t>
            </a:r>
            <a:r>
              <a:rPr lang="en-US" sz="2800" dirty="0"/>
              <a:t>h</a:t>
            </a:r>
            <a:r>
              <a:rPr lang="en-US" sz="2800" dirty="0" smtClean="0"/>
              <a:t>olistic education to improve </a:t>
            </a:r>
            <a:r>
              <a:rPr lang="en-US" sz="2800" dirty="0"/>
              <a:t>o</a:t>
            </a:r>
            <a:r>
              <a:rPr lang="en-US" sz="2800" dirty="0" smtClean="0"/>
              <a:t>verall financial literacy</a:t>
            </a:r>
          </a:p>
          <a:p>
            <a:r>
              <a:rPr lang="en-US" sz="2800" dirty="0" smtClean="0"/>
              <a:t>Implement Auto Plan Features</a:t>
            </a:r>
          </a:p>
          <a:p>
            <a:r>
              <a:rPr lang="en-US" sz="2800" dirty="0" smtClean="0"/>
              <a:t>Simplify Investment Menus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96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Building A Successful Program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35" y="3985591"/>
            <a:ext cx="2895600" cy="2895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743200"/>
            <a:ext cx="7239000" cy="3810000"/>
          </a:xfrm>
        </p:spPr>
        <p:txBody>
          <a:bodyPr>
            <a:normAutofit/>
          </a:bodyPr>
          <a:lstStyle/>
          <a:p>
            <a:r>
              <a:rPr lang="en-US" sz="2400" dirty="0"/>
              <a:t>Set/Create an Education </a:t>
            </a:r>
            <a:r>
              <a:rPr lang="en-US" sz="2400" dirty="0" smtClean="0"/>
              <a:t>Policy </a:t>
            </a:r>
          </a:p>
          <a:p>
            <a:r>
              <a:rPr lang="en-US" sz="2400" dirty="0"/>
              <a:t>Targeted and Personalized</a:t>
            </a:r>
          </a:p>
          <a:p>
            <a:r>
              <a:rPr lang="en-US" sz="2400" dirty="0" smtClean="0"/>
              <a:t>Relevant</a:t>
            </a:r>
          </a:p>
          <a:p>
            <a:r>
              <a:rPr lang="en-US" sz="2400" dirty="0" smtClean="0"/>
              <a:t>Must be consistent, persistent, and multi-channel</a:t>
            </a:r>
          </a:p>
          <a:p>
            <a:r>
              <a:rPr lang="en-US" sz="2400" dirty="0" smtClean="0"/>
              <a:t>Track progress toward goals</a:t>
            </a:r>
            <a:endParaRPr lang="en-US" sz="2400" dirty="0"/>
          </a:p>
          <a:p>
            <a:r>
              <a:rPr lang="en-US" sz="2400" dirty="0"/>
              <a:t>Gather feedback from </a:t>
            </a:r>
            <a:r>
              <a:rPr lang="en-US" sz="2400" dirty="0" smtClean="0"/>
              <a:t>participants </a:t>
            </a:r>
          </a:p>
          <a:p>
            <a:r>
              <a:rPr lang="en-US" sz="2400" dirty="0" smtClean="0"/>
              <a:t>Establish relationships to minimize </a:t>
            </a:r>
            <a:r>
              <a:rPr lang="en-US" sz="2400" dirty="0"/>
              <a:t>t</a:t>
            </a:r>
            <a:r>
              <a:rPr lang="en-US" sz="2400" dirty="0" smtClean="0"/>
              <a:t>axable </a:t>
            </a:r>
            <a:r>
              <a:rPr lang="en-US" sz="2400" dirty="0"/>
              <a:t>d</a:t>
            </a:r>
            <a:r>
              <a:rPr lang="en-US" sz="2400" dirty="0" smtClean="0"/>
              <a:t>istributions at retirement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6400800" y="1905000"/>
            <a:ext cx="2743200" cy="2133600"/>
          </a:xfrm>
          <a:prstGeom prst="wedgeEllipse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Effective education programs have an employee centric focus</a:t>
            </a: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BPAS Tools Available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19400"/>
            <a:ext cx="8229600" cy="3505200"/>
          </a:xfrm>
        </p:spPr>
        <p:txBody>
          <a:bodyPr/>
          <a:lstStyle/>
          <a:p>
            <a:r>
              <a:rPr lang="en-US" sz="2400" dirty="0" smtClean="0"/>
              <a:t>Printed Materials </a:t>
            </a:r>
          </a:p>
          <a:p>
            <a:r>
              <a:rPr lang="en-US" sz="2400" dirty="0" smtClean="0"/>
              <a:t>Web </a:t>
            </a:r>
            <a:r>
              <a:rPr lang="en-US" sz="2400" dirty="0" smtClean="0"/>
              <a:t>Education – Financial Resources</a:t>
            </a:r>
            <a:endParaRPr lang="en-US" sz="2400" dirty="0" smtClean="0"/>
          </a:p>
          <a:p>
            <a:r>
              <a:rPr lang="en-US" sz="2400" dirty="0" smtClean="0"/>
              <a:t>Mastery Point </a:t>
            </a:r>
            <a:r>
              <a:rPr lang="en-US" sz="2400" dirty="0" smtClean="0"/>
              <a:t>Guidance</a:t>
            </a:r>
            <a:endParaRPr lang="en-US" sz="2400" dirty="0" smtClean="0"/>
          </a:p>
          <a:p>
            <a:r>
              <a:rPr lang="en-US" sz="2400" dirty="0" smtClean="0"/>
              <a:t>AdviceWare/RJ20 </a:t>
            </a:r>
          </a:p>
          <a:p>
            <a:r>
              <a:rPr lang="en-US" sz="2400" dirty="0" smtClean="0"/>
              <a:t>Retirement Gap Analysis</a:t>
            </a:r>
          </a:p>
          <a:p>
            <a:r>
              <a:rPr lang="en-US" sz="2400" dirty="0" smtClean="0"/>
              <a:t>Income Projections </a:t>
            </a:r>
          </a:p>
          <a:p>
            <a:r>
              <a:rPr lang="en-US" sz="2400" dirty="0" smtClean="0"/>
              <a:t>Conference Calls/Web Casts</a:t>
            </a:r>
          </a:p>
        </p:txBody>
      </p:sp>
    </p:spTree>
    <p:extLst>
      <p:ext uri="{BB962C8B-B14F-4D97-AF65-F5344CB8AC3E}">
        <p14:creationId xmlns:p14="http://schemas.microsoft.com/office/powerpoint/2010/main" val="20255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6889750" cy="1219200"/>
          </a:xfrm>
        </p:spPr>
        <p:txBody>
          <a:bodyPr/>
          <a:lstStyle/>
          <a:p>
            <a:r>
              <a:rPr lang="en-US" sz="4000" dirty="0"/>
              <a:t>Questions?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pic>
        <p:nvPicPr>
          <p:cNvPr id="5" name="Picture 3" descr="C:\Users\SPlayman\AppData\Local\Microsoft\Windows\Temporary Internet Files\Content.IE5\JGKZKCBL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42" y="3010042"/>
            <a:ext cx="3238357" cy="323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49F4A0-8D24-4F41-A97B-E0E2A829BD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5462" y="1601094"/>
            <a:ext cx="6713538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sz="4000" kern="0" smtClean="0"/>
              <a:t>Contact</a:t>
            </a:r>
            <a:endParaRPr lang="en-US" sz="4000" kern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5341" y="4114800"/>
            <a:ext cx="3569460" cy="25710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0066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0066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000066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Suzan </a:t>
            </a:r>
            <a:r>
              <a:rPr lang="en-US" kern="0" dirty="0" err="1" smtClean="0"/>
              <a:t>Huckaby</a:t>
            </a:r>
            <a:endParaRPr lang="en-US" kern="0" dirty="0" smtClean="0"/>
          </a:p>
          <a:p>
            <a:pPr marL="0" indent="0">
              <a:buFontTx/>
              <a:buNone/>
            </a:pPr>
            <a:r>
              <a:rPr lang="en-US" kern="0" dirty="0" smtClean="0"/>
              <a:t>BPAS</a:t>
            </a:r>
          </a:p>
          <a:p>
            <a:pPr marL="0" indent="0">
              <a:buFontTx/>
              <a:buNone/>
            </a:pPr>
            <a:r>
              <a:rPr lang="en-US" kern="0" dirty="0" smtClean="0"/>
              <a:t>shuckaby@bpas.com</a:t>
            </a:r>
            <a:endParaRPr lang="en-US" kern="0" dirty="0"/>
          </a:p>
        </p:txBody>
      </p:sp>
      <p:pic>
        <p:nvPicPr>
          <p:cNvPr id="4" name="Picture 2" descr="C:\Users\SPlayman\AppData\Local\Microsoft\Windows\Temporary Internet Files\Content.IE5\24VTMA2H\MC90044195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" y="2963862"/>
            <a:ext cx="3219829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B1707A-44A2-4F03-8C34-357DBA5067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93540" y="4134523"/>
            <a:ext cx="3569460" cy="25710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0066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0066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000066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Brian Nicholson</a:t>
            </a:r>
          </a:p>
          <a:p>
            <a:pPr marL="0" indent="0">
              <a:buFontTx/>
              <a:buNone/>
            </a:pPr>
            <a:r>
              <a:rPr lang="en-US" kern="0" dirty="0" smtClean="0"/>
              <a:t>BPAS</a:t>
            </a:r>
          </a:p>
          <a:p>
            <a:pPr marL="0" indent="0">
              <a:buFontTx/>
              <a:buNone/>
            </a:pPr>
            <a:r>
              <a:rPr lang="en-US" kern="0" dirty="0" smtClean="0"/>
              <a:t>bnicholson@bpas.com</a:t>
            </a:r>
            <a:endParaRPr lang="en-US" kern="0" dirty="0"/>
          </a:p>
        </p:txBody>
      </p:sp>
      <p:pic>
        <p:nvPicPr>
          <p:cNvPr id="7" name="Picture 2" descr="C:\Users\SPlayman\AppData\Local\Microsoft\Windows\Temporary Internet Files\Content.IE5\24VTMA2H\MC90044195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1" y="2983585"/>
            <a:ext cx="3219829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Why Educate?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4843">
            <a:off x="1121774" y="3041125"/>
            <a:ext cx="6518191" cy="301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0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Why Educate?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3048000"/>
            <a:ext cx="8229600" cy="2743200"/>
          </a:xfrm>
        </p:spPr>
        <p:txBody>
          <a:bodyPr/>
          <a:lstStyle/>
          <a:p>
            <a:r>
              <a:rPr lang="en-US" sz="2800" dirty="0"/>
              <a:t>Wealth Accumulation (a focus on outcomes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Fiduciary Responsibility/404(c)</a:t>
            </a:r>
          </a:p>
          <a:p>
            <a:r>
              <a:rPr lang="en-US" sz="2800" dirty="0" smtClean="0"/>
              <a:t>Financial/Physical </a:t>
            </a:r>
            <a:r>
              <a:rPr lang="en-US" sz="2800" dirty="0"/>
              <a:t>Wellness</a:t>
            </a:r>
          </a:p>
          <a:p>
            <a:r>
              <a:rPr lang="en-US" sz="2800" dirty="0" smtClean="0"/>
              <a:t>Employer Benefits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Oval Callout 3"/>
          <p:cNvSpPr/>
          <p:nvPr/>
        </p:nvSpPr>
        <p:spPr bwMode="auto">
          <a:xfrm>
            <a:off x="5486400" y="3581400"/>
            <a:ext cx="3505200" cy="2743200"/>
          </a:xfrm>
          <a:prstGeom prst="wedgeEllipse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goal of education is to create a call to action of good behaviors….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How We Learn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" y="5562600"/>
            <a:ext cx="8991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A </a:t>
            </a:r>
            <a:r>
              <a:rPr lang="en-US" sz="2800" dirty="0"/>
              <a:t>successful strategy incorporates how we learn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into </a:t>
            </a:r>
            <a:r>
              <a:rPr lang="en-US" sz="2800" dirty="0"/>
              <a:t>the communication plan</a:t>
            </a:r>
          </a:p>
          <a:p>
            <a:endParaRPr lang="en-US" dirty="0" smtClean="0"/>
          </a:p>
        </p:txBody>
      </p:sp>
      <p:pic>
        <p:nvPicPr>
          <p:cNvPr id="3074" name="Picture 2" descr="C:\Users\BNicholson\AppData\Local\Microsoft\Windows\Temporary Internet Files\Content.IE5\H3X9E4VQ\MP90044862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Nicholson\AppData\Local\Microsoft\Windows\Temporary Internet Files\Content.IE5\OLVMY3P9\MC9002812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2025722" cy="2198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BNicholson\AppData\Local\Microsoft\Windows\Temporary Internet Files\Content.IE5\AWGN4MGY\MP90042214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6284"/>
            <a:ext cx="2629839" cy="174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89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391400" cy="12192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Challenges To Effective Education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19400"/>
            <a:ext cx="8229600" cy="3810000"/>
          </a:xfrm>
        </p:spPr>
        <p:txBody>
          <a:bodyPr/>
          <a:lstStyle/>
          <a:p>
            <a:r>
              <a:rPr lang="en-US" dirty="0" smtClean="0"/>
              <a:t>Learning Style Differences</a:t>
            </a:r>
          </a:p>
          <a:p>
            <a:r>
              <a:rPr lang="en-US" dirty="0" smtClean="0"/>
              <a:t>Information Overload</a:t>
            </a:r>
          </a:p>
          <a:p>
            <a:r>
              <a:rPr lang="en-US" dirty="0" smtClean="0"/>
              <a:t>Attention Spans</a:t>
            </a:r>
          </a:p>
          <a:p>
            <a:r>
              <a:rPr lang="en-US" dirty="0" smtClean="0"/>
              <a:t>Complex Topics</a:t>
            </a:r>
          </a:p>
          <a:p>
            <a:r>
              <a:rPr lang="en-US" dirty="0" smtClean="0"/>
              <a:t>Human Behavior</a:t>
            </a:r>
          </a:p>
          <a:p>
            <a:r>
              <a:rPr lang="en-US" i="1" dirty="0" smtClean="0"/>
              <a:t>“Doesn’t Apply To Me”</a:t>
            </a:r>
          </a:p>
          <a:p>
            <a:r>
              <a:rPr lang="en-US" dirty="0"/>
              <a:t>Reluctance To Make Decisions/Choices</a:t>
            </a:r>
          </a:p>
          <a:p>
            <a:r>
              <a:rPr lang="en-US" dirty="0" smtClean="0"/>
              <a:t>Cost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1621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81600"/>
            <a:ext cx="6400800" cy="954673"/>
          </a:xfrm>
        </p:spPr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839200" cy="1219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Multi-Channel Delivery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743201"/>
            <a:ext cx="8534400" cy="396240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/>
              <a:t>A well-rounded education program has multiple delivery channels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/>
              <a:t>Group Setting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/>
              <a:t>Individual Meetings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/>
              <a:t>Printed Materials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/>
              <a:t>Web Based (i.e. Mastery Point)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/>
              <a:t>Social Media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/>
              <a:t>Pod Casts/ Web Casts/ Conference Call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/>
              <a:t>Small Business Servicing Strategy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/>
              <a:t>Email or other Messaging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94196"/>
            <a:ext cx="5791200" cy="110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3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895600"/>
            <a:ext cx="8537713" cy="281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Differences in generations, gender, and other demographics force the need for different approaches to education and communication strategies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lvl="2"/>
            <a:r>
              <a:rPr lang="en-US" sz="2400" dirty="0" smtClean="0"/>
              <a:t>Baby Boomers </a:t>
            </a:r>
            <a:r>
              <a:rPr lang="en-US" sz="2400" i="1" dirty="0"/>
              <a:t>(Born </a:t>
            </a:r>
            <a:r>
              <a:rPr lang="en-US" sz="2400" i="1" dirty="0" smtClean="0"/>
              <a:t>1946– 1964)</a:t>
            </a:r>
            <a:endParaRPr lang="en-US" sz="2400" i="1" dirty="0"/>
          </a:p>
          <a:p>
            <a:pPr lvl="2"/>
            <a:r>
              <a:rPr lang="en-US" sz="2400" dirty="0" smtClean="0"/>
              <a:t>Gen X </a:t>
            </a:r>
            <a:r>
              <a:rPr lang="en-US" sz="2400" i="1" dirty="0"/>
              <a:t>(Born </a:t>
            </a:r>
            <a:r>
              <a:rPr lang="en-US" sz="2400" i="1" dirty="0" smtClean="0"/>
              <a:t>1965 </a:t>
            </a:r>
            <a:r>
              <a:rPr lang="en-US" sz="2400" i="1" dirty="0"/>
              <a:t>– </a:t>
            </a:r>
            <a:r>
              <a:rPr lang="en-US" sz="2400" i="1" dirty="0" smtClean="0"/>
              <a:t>1980)</a:t>
            </a:r>
            <a:endParaRPr lang="en-US" sz="2400" i="1" dirty="0"/>
          </a:p>
          <a:p>
            <a:pPr lvl="2"/>
            <a:r>
              <a:rPr lang="en-US" sz="2400" dirty="0" smtClean="0"/>
              <a:t>Gen Y </a:t>
            </a:r>
            <a:r>
              <a:rPr lang="en-US" sz="2400" i="1" dirty="0" smtClean="0"/>
              <a:t>(Born 1981 – 2000)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Audience Driven Approach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1183" y="2743200"/>
            <a:ext cx="8444948" cy="3733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Differences in generations, gender, and other demographics force the need for different approaches to education and communication strategies</a:t>
            </a:r>
          </a:p>
          <a:p>
            <a:pPr marL="0" indent="0">
              <a:buNone/>
            </a:pPr>
            <a:endParaRPr lang="en-US" dirty="0" smtClean="0"/>
          </a:p>
          <a:p>
            <a:pPr lvl="2"/>
            <a:r>
              <a:rPr lang="en-US" sz="2800" dirty="0" smtClean="0"/>
              <a:t>Male/Female</a:t>
            </a:r>
          </a:p>
          <a:p>
            <a:pPr lvl="2"/>
            <a:r>
              <a:rPr lang="en-US" sz="2800" dirty="0" smtClean="0"/>
              <a:t>Salary</a:t>
            </a:r>
          </a:p>
          <a:p>
            <a:pPr lvl="2"/>
            <a:r>
              <a:rPr lang="en-US" sz="2800" dirty="0" smtClean="0"/>
              <a:t>Education Level</a:t>
            </a:r>
          </a:p>
          <a:p>
            <a:pPr lvl="2"/>
            <a:r>
              <a:rPr lang="en-US" sz="2800" dirty="0" smtClean="0"/>
              <a:t>Other Demographics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Audience-Driven Approach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ABST_TXT_Rail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5627</TotalTime>
  <Words>403</Words>
  <Application>Microsoft Office PowerPoint</Application>
  <PresentationFormat>On-screen Show (4:3)</PresentationFormat>
  <Paragraphs>107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PPP_SABST_TXT_Railing</vt:lpstr>
      <vt:lpstr>Strategies in Participant Education</vt:lpstr>
      <vt:lpstr>Why Educate?</vt:lpstr>
      <vt:lpstr>Why Educate?</vt:lpstr>
      <vt:lpstr>How We Learn</vt:lpstr>
      <vt:lpstr>Challenges To Effective Education</vt:lpstr>
      <vt:lpstr>Strategies</vt:lpstr>
      <vt:lpstr>Multi-Channel Delivery</vt:lpstr>
      <vt:lpstr>PowerPoint Presentation</vt:lpstr>
      <vt:lpstr>PowerPoint Presentation</vt:lpstr>
      <vt:lpstr>Targeted And Personalized</vt:lpstr>
      <vt:lpstr>Just In Time</vt:lpstr>
      <vt:lpstr>Social Engagement Strategies</vt:lpstr>
      <vt:lpstr>Other Thoughts</vt:lpstr>
      <vt:lpstr>Building A Successful Program</vt:lpstr>
      <vt:lpstr>BPAS Tools Available</vt:lpstr>
      <vt:lpstr>Questions? </vt:lpstr>
      <vt:lpstr>PowerPoint Presentation</vt:lpstr>
    </vt:vector>
  </TitlesOfParts>
  <Company>BPAS,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in Participant Education</dc:title>
  <dc:creator>BNicholson</dc:creator>
  <cp:lastModifiedBy>Suzan Huckaby</cp:lastModifiedBy>
  <cp:revision>244</cp:revision>
  <dcterms:created xsi:type="dcterms:W3CDTF">2014-05-12T12:04:28Z</dcterms:created>
  <dcterms:modified xsi:type="dcterms:W3CDTF">2014-06-08T16:31:51Z</dcterms:modified>
</cp:coreProperties>
</file>