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8" r:id="rId3"/>
    <p:sldId id="290" r:id="rId4"/>
    <p:sldId id="272" r:id="rId5"/>
    <p:sldId id="275" r:id="rId6"/>
    <p:sldId id="276" r:id="rId7"/>
    <p:sldId id="257" r:id="rId8"/>
    <p:sldId id="259" r:id="rId9"/>
    <p:sldId id="278" r:id="rId10"/>
    <p:sldId id="260" r:id="rId11"/>
    <p:sldId id="279" r:id="rId12"/>
    <p:sldId id="267" r:id="rId13"/>
    <p:sldId id="261" r:id="rId14"/>
    <p:sldId id="262" r:id="rId15"/>
    <p:sldId id="280" r:id="rId16"/>
    <p:sldId id="263" r:id="rId17"/>
    <p:sldId id="281" r:id="rId18"/>
    <p:sldId id="264" r:id="rId19"/>
    <p:sldId id="282" r:id="rId20"/>
    <p:sldId id="266" r:id="rId21"/>
    <p:sldId id="283" r:id="rId22"/>
    <p:sldId id="265" r:id="rId23"/>
    <p:sldId id="268" r:id="rId24"/>
    <p:sldId id="284" r:id="rId25"/>
    <p:sldId id="269" r:id="rId26"/>
    <p:sldId id="285" r:id="rId27"/>
    <p:sldId id="270" r:id="rId28"/>
    <p:sldId id="286" r:id="rId29"/>
    <p:sldId id="271" r:id="rId30"/>
    <p:sldId id="287" r:id="rId31"/>
    <p:sldId id="273" r:id="rId32"/>
    <p:sldId id="274"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F07"/>
    <a:srgbClr val="990033"/>
    <a:srgbClr val="D6A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4" autoAdjust="0"/>
    <p:restoredTop sz="94660"/>
  </p:normalViewPr>
  <p:slideViewPr>
    <p:cSldViewPr>
      <p:cViewPr>
        <p:scale>
          <a:sx n="66" d="100"/>
          <a:sy n="66" d="100"/>
        </p:scale>
        <p:origin x="-1380" y="-198"/>
      </p:cViewPr>
      <p:guideLst>
        <p:guide orient="horz" pos="2160"/>
        <p:guide pos="2880"/>
      </p:guideLst>
    </p:cSldViewPr>
  </p:slideViewPr>
  <p:notesTextViewPr>
    <p:cViewPr>
      <p:scale>
        <a:sx n="1" d="1"/>
        <a:sy n="1" d="1"/>
      </p:scale>
      <p:origin x="0" y="0"/>
    </p:cViewPr>
  </p:notesTextViewPr>
  <p:sorterViewPr>
    <p:cViewPr>
      <p:scale>
        <a:sx n="100" d="100"/>
        <a:sy n="100" d="100"/>
      </p:scale>
      <p:origin x="0" y="4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129BD-D5C2-419E-9BCC-970A7D08DFF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F9AD583-ABD7-4053-B9AF-C83CEE04D7C7}">
      <dgm:prSet phldrT="[Text]"/>
      <dgm:spPr>
        <a:solidFill>
          <a:srgbClr val="990033"/>
        </a:solidFill>
      </dgm:spPr>
      <dgm:t>
        <a:bodyPr/>
        <a:lstStyle/>
        <a:p>
          <a:r>
            <a:rPr lang="en-US" dirty="0" smtClean="0"/>
            <a:t>Effective Listening</a:t>
          </a:r>
          <a:endParaRPr lang="en-US" dirty="0"/>
        </a:p>
      </dgm:t>
    </dgm:pt>
    <dgm:pt modelId="{BC287CB7-CE5E-43D5-86FB-F04FBC98A461}" type="parTrans" cxnId="{D0472202-662C-4CC9-B30A-2DE065D5DC66}">
      <dgm:prSet/>
      <dgm:spPr/>
      <dgm:t>
        <a:bodyPr/>
        <a:lstStyle/>
        <a:p>
          <a:endParaRPr lang="en-US"/>
        </a:p>
      </dgm:t>
    </dgm:pt>
    <dgm:pt modelId="{21FE9961-6D43-461F-8E01-17ED5CC5AB56}" type="sibTrans" cxnId="{D0472202-662C-4CC9-B30A-2DE065D5DC66}">
      <dgm:prSet/>
      <dgm:spPr/>
      <dgm:t>
        <a:bodyPr/>
        <a:lstStyle/>
        <a:p>
          <a:endParaRPr lang="en-US"/>
        </a:p>
      </dgm:t>
    </dgm:pt>
    <dgm:pt modelId="{73EC5039-D2FB-4C37-9618-17E31F7E6B09}">
      <dgm:prSet phldrT="[Text]"/>
      <dgm:spPr>
        <a:solidFill>
          <a:srgbClr val="A3AF07"/>
        </a:solidFill>
      </dgm:spPr>
      <dgm:t>
        <a:bodyPr/>
        <a:lstStyle/>
        <a:p>
          <a:r>
            <a:rPr lang="en-US" dirty="0" smtClean="0"/>
            <a:t>Understanding Personalities</a:t>
          </a:r>
        </a:p>
      </dgm:t>
    </dgm:pt>
    <dgm:pt modelId="{5BE3C10E-A60F-4EAD-8DA3-2A8A0ED9E2DA}" type="parTrans" cxnId="{A87D4D37-1141-4ECA-B580-A7D3A14373B2}">
      <dgm:prSet/>
      <dgm:spPr/>
      <dgm:t>
        <a:bodyPr/>
        <a:lstStyle/>
        <a:p>
          <a:endParaRPr lang="en-US"/>
        </a:p>
      </dgm:t>
    </dgm:pt>
    <dgm:pt modelId="{62B6C05C-8CC2-4247-AAD1-AD142A889EAA}" type="sibTrans" cxnId="{A87D4D37-1141-4ECA-B580-A7D3A14373B2}">
      <dgm:prSet/>
      <dgm:spPr/>
      <dgm:t>
        <a:bodyPr/>
        <a:lstStyle/>
        <a:p>
          <a:endParaRPr lang="en-US"/>
        </a:p>
      </dgm:t>
    </dgm:pt>
    <dgm:pt modelId="{498AC534-2EE3-4193-BC24-93B85F7769DC}">
      <dgm:prSet phldrT="[Text]"/>
      <dgm:spPr>
        <a:solidFill>
          <a:srgbClr val="002060"/>
        </a:solidFill>
      </dgm:spPr>
      <dgm:t>
        <a:bodyPr/>
        <a:lstStyle/>
        <a:p>
          <a:r>
            <a:rPr lang="en-US" dirty="0" smtClean="0"/>
            <a:t>Balanced Presentation  of Capabilities</a:t>
          </a:r>
        </a:p>
      </dgm:t>
    </dgm:pt>
    <dgm:pt modelId="{AF617A91-C6AD-4F78-B459-895F92A3CCDC}" type="parTrans" cxnId="{7C0F646A-B4FB-46EA-BA96-21C400C3F5B1}">
      <dgm:prSet/>
      <dgm:spPr/>
      <dgm:t>
        <a:bodyPr/>
        <a:lstStyle/>
        <a:p>
          <a:endParaRPr lang="en-US"/>
        </a:p>
      </dgm:t>
    </dgm:pt>
    <dgm:pt modelId="{32608F1E-6809-4DD8-B90B-7F6016E4026B}" type="sibTrans" cxnId="{7C0F646A-B4FB-46EA-BA96-21C400C3F5B1}">
      <dgm:prSet/>
      <dgm:spPr/>
      <dgm:t>
        <a:bodyPr/>
        <a:lstStyle/>
        <a:p>
          <a:endParaRPr lang="en-US"/>
        </a:p>
      </dgm:t>
    </dgm:pt>
    <dgm:pt modelId="{5FF58594-7469-4374-952B-ADB57C0B2A00}">
      <dgm:prSet phldrT="[Text]"/>
      <dgm:spPr>
        <a:solidFill>
          <a:srgbClr val="D6A300"/>
        </a:solidFill>
      </dgm:spPr>
      <dgm:t>
        <a:bodyPr/>
        <a:lstStyle/>
        <a:p>
          <a:r>
            <a:rPr lang="en-US" dirty="0" smtClean="0"/>
            <a:t>Building Trust &amp; Rapport</a:t>
          </a:r>
        </a:p>
      </dgm:t>
    </dgm:pt>
    <dgm:pt modelId="{1346DD10-D2A2-48C1-8087-42C858BD2B0E}" type="parTrans" cxnId="{DA97DF3E-76A0-4ACF-8EB3-84565A8132C0}">
      <dgm:prSet/>
      <dgm:spPr/>
      <dgm:t>
        <a:bodyPr/>
        <a:lstStyle/>
        <a:p>
          <a:endParaRPr lang="en-US"/>
        </a:p>
      </dgm:t>
    </dgm:pt>
    <dgm:pt modelId="{BD2B3E12-E8E6-48BD-BFA3-F9F1218B4E03}" type="sibTrans" cxnId="{DA97DF3E-76A0-4ACF-8EB3-84565A8132C0}">
      <dgm:prSet/>
      <dgm:spPr/>
      <dgm:t>
        <a:bodyPr/>
        <a:lstStyle/>
        <a:p>
          <a:endParaRPr lang="en-US"/>
        </a:p>
      </dgm:t>
    </dgm:pt>
    <dgm:pt modelId="{275705B4-5505-47F4-BF1A-109B78084072}" type="pres">
      <dgm:prSet presAssocID="{AD0129BD-D5C2-419E-9BCC-970A7D08DFF8}" presName="Name0" presStyleCnt="0">
        <dgm:presLayoutVars>
          <dgm:chMax val="7"/>
          <dgm:chPref val="7"/>
          <dgm:dir/>
        </dgm:presLayoutVars>
      </dgm:prSet>
      <dgm:spPr/>
      <dgm:t>
        <a:bodyPr/>
        <a:lstStyle/>
        <a:p>
          <a:endParaRPr lang="en-US"/>
        </a:p>
      </dgm:t>
    </dgm:pt>
    <dgm:pt modelId="{D8CE8DA0-AD78-40DB-9381-75FA710B9BA0}" type="pres">
      <dgm:prSet presAssocID="{AD0129BD-D5C2-419E-9BCC-970A7D08DFF8}" presName="Name1" presStyleCnt="0"/>
      <dgm:spPr/>
    </dgm:pt>
    <dgm:pt modelId="{D49BA23D-B85D-4E19-902C-3D9357981887}" type="pres">
      <dgm:prSet presAssocID="{AD0129BD-D5C2-419E-9BCC-970A7D08DFF8}" presName="cycle" presStyleCnt="0"/>
      <dgm:spPr/>
    </dgm:pt>
    <dgm:pt modelId="{C68A91B1-8DD3-40E3-AA79-DC02B9AE1EAE}" type="pres">
      <dgm:prSet presAssocID="{AD0129BD-D5C2-419E-9BCC-970A7D08DFF8}" presName="srcNode" presStyleLbl="node1" presStyleIdx="0" presStyleCnt="4"/>
      <dgm:spPr/>
    </dgm:pt>
    <dgm:pt modelId="{262AB61C-4092-435B-A494-F8FAE7C1D1F4}" type="pres">
      <dgm:prSet presAssocID="{AD0129BD-D5C2-419E-9BCC-970A7D08DFF8}" presName="conn" presStyleLbl="parChTrans1D2" presStyleIdx="0" presStyleCnt="1"/>
      <dgm:spPr/>
      <dgm:t>
        <a:bodyPr/>
        <a:lstStyle/>
        <a:p>
          <a:endParaRPr lang="en-US"/>
        </a:p>
      </dgm:t>
    </dgm:pt>
    <dgm:pt modelId="{DD811035-D75B-4E07-B1FD-5BC8FFB084AB}" type="pres">
      <dgm:prSet presAssocID="{AD0129BD-D5C2-419E-9BCC-970A7D08DFF8}" presName="extraNode" presStyleLbl="node1" presStyleIdx="0" presStyleCnt="4"/>
      <dgm:spPr/>
    </dgm:pt>
    <dgm:pt modelId="{54CEA580-89A8-493C-B8E3-87E408AF1133}" type="pres">
      <dgm:prSet presAssocID="{AD0129BD-D5C2-419E-9BCC-970A7D08DFF8}" presName="dstNode" presStyleLbl="node1" presStyleIdx="0" presStyleCnt="4"/>
      <dgm:spPr/>
    </dgm:pt>
    <dgm:pt modelId="{4EFC87D4-33E3-418D-ABC4-F03873E7E57D}" type="pres">
      <dgm:prSet presAssocID="{0F9AD583-ABD7-4053-B9AF-C83CEE04D7C7}" presName="text_1" presStyleLbl="node1" presStyleIdx="0" presStyleCnt="4">
        <dgm:presLayoutVars>
          <dgm:bulletEnabled val="1"/>
        </dgm:presLayoutVars>
      </dgm:prSet>
      <dgm:spPr/>
      <dgm:t>
        <a:bodyPr/>
        <a:lstStyle/>
        <a:p>
          <a:endParaRPr lang="en-US"/>
        </a:p>
      </dgm:t>
    </dgm:pt>
    <dgm:pt modelId="{09D36876-0059-46AC-B9CA-CC0B76E69BE4}" type="pres">
      <dgm:prSet presAssocID="{0F9AD583-ABD7-4053-B9AF-C83CEE04D7C7}" presName="accent_1" presStyleCnt="0"/>
      <dgm:spPr/>
    </dgm:pt>
    <dgm:pt modelId="{90BF791D-216F-4EB6-8B12-578AFD28781B}" type="pres">
      <dgm:prSet presAssocID="{0F9AD583-ABD7-4053-B9AF-C83CEE04D7C7}" presName="accentRepeatNode" presStyleLbl="solidFgAcc1" presStyleIdx="0" presStyleCnt="4"/>
      <dgm:spPr/>
    </dgm:pt>
    <dgm:pt modelId="{EC6DA468-42E5-4493-A2F3-4477A5BADF33}" type="pres">
      <dgm:prSet presAssocID="{73EC5039-D2FB-4C37-9618-17E31F7E6B09}" presName="text_2" presStyleLbl="node1" presStyleIdx="1" presStyleCnt="4">
        <dgm:presLayoutVars>
          <dgm:bulletEnabled val="1"/>
        </dgm:presLayoutVars>
      </dgm:prSet>
      <dgm:spPr/>
      <dgm:t>
        <a:bodyPr/>
        <a:lstStyle/>
        <a:p>
          <a:endParaRPr lang="en-US"/>
        </a:p>
      </dgm:t>
    </dgm:pt>
    <dgm:pt modelId="{5187ED77-5FDE-4137-9521-5A2CB3A8D3A1}" type="pres">
      <dgm:prSet presAssocID="{73EC5039-D2FB-4C37-9618-17E31F7E6B09}" presName="accent_2" presStyleCnt="0"/>
      <dgm:spPr/>
    </dgm:pt>
    <dgm:pt modelId="{C571AC78-F821-48FB-9477-3B746495E6ED}" type="pres">
      <dgm:prSet presAssocID="{73EC5039-D2FB-4C37-9618-17E31F7E6B09}" presName="accentRepeatNode" presStyleLbl="solidFgAcc1" presStyleIdx="1" presStyleCnt="4"/>
      <dgm:spPr/>
    </dgm:pt>
    <dgm:pt modelId="{227FA8B4-6A6A-4A3E-AB22-C808982AF52F}" type="pres">
      <dgm:prSet presAssocID="{498AC534-2EE3-4193-BC24-93B85F7769DC}" presName="text_3" presStyleLbl="node1" presStyleIdx="2" presStyleCnt="4">
        <dgm:presLayoutVars>
          <dgm:bulletEnabled val="1"/>
        </dgm:presLayoutVars>
      </dgm:prSet>
      <dgm:spPr/>
      <dgm:t>
        <a:bodyPr/>
        <a:lstStyle/>
        <a:p>
          <a:endParaRPr lang="en-US"/>
        </a:p>
      </dgm:t>
    </dgm:pt>
    <dgm:pt modelId="{B8566DBB-A92B-4F3E-B82B-B92621D3D050}" type="pres">
      <dgm:prSet presAssocID="{498AC534-2EE3-4193-BC24-93B85F7769DC}" presName="accent_3" presStyleCnt="0"/>
      <dgm:spPr/>
    </dgm:pt>
    <dgm:pt modelId="{F1ABC15F-6522-4479-981D-4C574BD5FD62}" type="pres">
      <dgm:prSet presAssocID="{498AC534-2EE3-4193-BC24-93B85F7769DC}" presName="accentRepeatNode" presStyleLbl="solidFgAcc1" presStyleIdx="2" presStyleCnt="4"/>
      <dgm:spPr/>
    </dgm:pt>
    <dgm:pt modelId="{F9F7EF0E-3A6A-41D6-8FEB-D24317102908}" type="pres">
      <dgm:prSet presAssocID="{5FF58594-7469-4374-952B-ADB57C0B2A00}" presName="text_4" presStyleLbl="node1" presStyleIdx="3" presStyleCnt="4">
        <dgm:presLayoutVars>
          <dgm:bulletEnabled val="1"/>
        </dgm:presLayoutVars>
      </dgm:prSet>
      <dgm:spPr/>
      <dgm:t>
        <a:bodyPr/>
        <a:lstStyle/>
        <a:p>
          <a:endParaRPr lang="en-US"/>
        </a:p>
      </dgm:t>
    </dgm:pt>
    <dgm:pt modelId="{AA707CE9-2ECD-4F52-BBF2-A2382FD441A2}" type="pres">
      <dgm:prSet presAssocID="{5FF58594-7469-4374-952B-ADB57C0B2A00}" presName="accent_4" presStyleCnt="0"/>
      <dgm:spPr/>
    </dgm:pt>
    <dgm:pt modelId="{77410CF9-C49E-42EA-A9FB-D1CF5EDEDF03}" type="pres">
      <dgm:prSet presAssocID="{5FF58594-7469-4374-952B-ADB57C0B2A00}" presName="accentRepeatNode" presStyleLbl="solidFgAcc1" presStyleIdx="3" presStyleCnt="4"/>
      <dgm:spPr/>
    </dgm:pt>
  </dgm:ptLst>
  <dgm:cxnLst>
    <dgm:cxn modelId="{A87D4D37-1141-4ECA-B580-A7D3A14373B2}" srcId="{AD0129BD-D5C2-419E-9BCC-970A7D08DFF8}" destId="{73EC5039-D2FB-4C37-9618-17E31F7E6B09}" srcOrd="1" destOrd="0" parTransId="{5BE3C10E-A60F-4EAD-8DA3-2A8A0ED9E2DA}" sibTransId="{62B6C05C-8CC2-4247-AAD1-AD142A889EAA}"/>
    <dgm:cxn modelId="{7C0F646A-B4FB-46EA-BA96-21C400C3F5B1}" srcId="{AD0129BD-D5C2-419E-9BCC-970A7D08DFF8}" destId="{498AC534-2EE3-4193-BC24-93B85F7769DC}" srcOrd="2" destOrd="0" parTransId="{AF617A91-C6AD-4F78-B459-895F92A3CCDC}" sibTransId="{32608F1E-6809-4DD8-B90B-7F6016E4026B}"/>
    <dgm:cxn modelId="{EE8BA2D8-59AB-4BB6-B590-3F6E4D8DDBCF}" type="presOf" srcId="{0F9AD583-ABD7-4053-B9AF-C83CEE04D7C7}" destId="{4EFC87D4-33E3-418D-ABC4-F03873E7E57D}" srcOrd="0" destOrd="0" presId="urn:microsoft.com/office/officeart/2008/layout/VerticalCurvedList"/>
    <dgm:cxn modelId="{13C18020-B377-40F5-9F72-A2147DE27D90}" type="presOf" srcId="{498AC534-2EE3-4193-BC24-93B85F7769DC}" destId="{227FA8B4-6A6A-4A3E-AB22-C808982AF52F}" srcOrd="0" destOrd="0" presId="urn:microsoft.com/office/officeart/2008/layout/VerticalCurvedList"/>
    <dgm:cxn modelId="{BD79590D-FB9A-4A5D-9F85-AB05817374FA}" type="presOf" srcId="{21FE9961-6D43-461F-8E01-17ED5CC5AB56}" destId="{262AB61C-4092-435B-A494-F8FAE7C1D1F4}" srcOrd="0" destOrd="0" presId="urn:microsoft.com/office/officeart/2008/layout/VerticalCurvedList"/>
    <dgm:cxn modelId="{0C5477E0-4359-42CE-9D89-CC5784FDA4B5}" type="presOf" srcId="{73EC5039-D2FB-4C37-9618-17E31F7E6B09}" destId="{EC6DA468-42E5-4493-A2F3-4477A5BADF33}" srcOrd="0" destOrd="0" presId="urn:microsoft.com/office/officeart/2008/layout/VerticalCurvedList"/>
    <dgm:cxn modelId="{D0472202-662C-4CC9-B30A-2DE065D5DC66}" srcId="{AD0129BD-D5C2-419E-9BCC-970A7D08DFF8}" destId="{0F9AD583-ABD7-4053-B9AF-C83CEE04D7C7}" srcOrd="0" destOrd="0" parTransId="{BC287CB7-CE5E-43D5-86FB-F04FBC98A461}" sibTransId="{21FE9961-6D43-461F-8E01-17ED5CC5AB56}"/>
    <dgm:cxn modelId="{8103CA99-A1C9-488C-A290-F44F6C1B7A91}" type="presOf" srcId="{5FF58594-7469-4374-952B-ADB57C0B2A00}" destId="{F9F7EF0E-3A6A-41D6-8FEB-D24317102908}" srcOrd="0" destOrd="0" presId="urn:microsoft.com/office/officeart/2008/layout/VerticalCurvedList"/>
    <dgm:cxn modelId="{DA97DF3E-76A0-4ACF-8EB3-84565A8132C0}" srcId="{AD0129BD-D5C2-419E-9BCC-970A7D08DFF8}" destId="{5FF58594-7469-4374-952B-ADB57C0B2A00}" srcOrd="3" destOrd="0" parTransId="{1346DD10-D2A2-48C1-8087-42C858BD2B0E}" sibTransId="{BD2B3E12-E8E6-48BD-BFA3-F9F1218B4E03}"/>
    <dgm:cxn modelId="{3DC68962-DBA9-48B1-9E57-BFF82BC303E9}" type="presOf" srcId="{AD0129BD-D5C2-419E-9BCC-970A7D08DFF8}" destId="{275705B4-5505-47F4-BF1A-109B78084072}" srcOrd="0" destOrd="0" presId="urn:microsoft.com/office/officeart/2008/layout/VerticalCurvedList"/>
    <dgm:cxn modelId="{D1FFB5A0-1AF1-4650-8711-5FA42746DDB1}" type="presParOf" srcId="{275705B4-5505-47F4-BF1A-109B78084072}" destId="{D8CE8DA0-AD78-40DB-9381-75FA710B9BA0}" srcOrd="0" destOrd="0" presId="urn:microsoft.com/office/officeart/2008/layout/VerticalCurvedList"/>
    <dgm:cxn modelId="{FD634677-2D15-4DD3-A572-0BA12A11A749}" type="presParOf" srcId="{D8CE8DA0-AD78-40DB-9381-75FA710B9BA0}" destId="{D49BA23D-B85D-4E19-902C-3D9357981887}" srcOrd="0" destOrd="0" presId="urn:microsoft.com/office/officeart/2008/layout/VerticalCurvedList"/>
    <dgm:cxn modelId="{B9C9AEB1-0DB2-487C-89CC-CA6492C5B4E2}" type="presParOf" srcId="{D49BA23D-B85D-4E19-902C-3D9357981887}" destId="{C68A91B1-8DD3-40E3-AA79-DC02B9AE1EAE}" srcOrd="0" destOrd="0" presId="urn:microsoft.com/office/officeart/2008/layout/VerticalCurvedList"/>
    <dgm:cxn modelId="{B2A7624E-F9B5-404D-88A2-45600A13290C}" type="presParOf" srcId="{D49BA23D-B85D-4E19-902C-3D9357981887}" destId="{262AB61C-4092-435B-A494-F8FAE7C1D1F4}" srcOrd="1" destOrd="0" presId="urn:microsoft.com/office/officeart/2008/layout/VerticalCurvedList"/>
    <dgm:cxn modelId="{DFE3728C-86CC-43D3-A516-F3BDE4721CEC}" type="presParOf" srcId="{D49BA23D-B85D-4E19-902C-3D9357981887}" destId="{DD811035-D75B-4E07-B1FD-5BC8FFB084AB}" srcOrd="2" destOrd="0" presId="urn:microsoft.com/office/officeart/2008/layout/VerticalCurvedList"/>
    <dgm:cxn modelId="{084052AB-94E1-416C-9E80-FFEE634A3394}" type="presParOf" srcId="{D49BA23D-B85D-4E19-902C-3D9357981887}" destId="{54CEA580-89A8-493C-B8E3-87E408AF1133}" srcOrd="3" destOrd="0" presId="urn:microsoft.com/office/officeart/2008/layout/VerticalCurvedList"/>
    <dgm:cxn modelId="{73A72F4D-099C-4A58-ACD1-E91E3AF238D7}" type="presParOf" srcId="{D8CE8DA0-AD78-40DB-9381-75FA710B9BA0}" destId="{4EFC87D4-33E3-418D-ABC4-F03873E7E57D}" srcOrd="1" destOrd="0" presId="urn:microsoft.com/office/officeart/2008/layout/VerticalCurvedList"/>
    <dgm:cxn modelId="{7C542163-ED6E-4228-AC61-DB776279A79C}" type="presParOf" srcId="{D8CE8DA0-AD78-40DB-9381-75FA710B9BA0}" destId="{09D36876-0059-46AC-B9CA-CC0B76E69BE4}" srcOrd="2" destOrd="0" presId="urn:microsoft.com/office/officeart/2008/layout/VerticalCurvedList"/>
    <dgm:cxn modelId="{A14D0809-7E83-4C6E-AF96-CF8B848B2192}" type="presParOf" srcId="{09D36876-0059-46AC-B9CA-CC0B76E69BE4}" destId="{90BF791D-216F-4EB6-8B12-578AFD28781B}" srcOrd="0" destOrd="0" presId="urn:microsoft.com/office/officeart/2008/layout/VerticalCurvedList"/>
    <dgm:cxn modelId="{39CDDCD7-B04A-4235-A61E-EB1C88C9FFA1}" type="presParOf" srcId="{D8CE8DA0-AD78-40DB-9381-75FA710B9BA0}" destId="{EC6DA468-42E5-4493-A2F3-4477A5BADF33}" srcOrd="3" destOrd="0" presId="urn:microsoft.com/office/officeart/2008/layout/VerticalCurvedList"/>
    <dgm:cxn modelId="{02DFEED3-6D31-4D0D-9D88-0DB195C1E5CE}" type="presParOf" srcId="{D8CE8DA0-AD78-40DB-9381-75FA710B9BA0}" destId="{5187ED77-5FDE-4137-9521-5A2CB3A8D3A1}" srcOrd="4" destOrd="0" presId="urn:microsoft.com/office/officeart/2008/layout/VerticalCurvedList"/>
    <dgm:cxn modelId="{B4599B20-1874-461F-9A8C-CE9E8DEA9E1B}" type="presParOf" srcId="{5187ED77-5FDE-4137-9521-5A2CB3A8D3A1}" destId="{C571AC78-F821-48FB-9477-3B746495E6ED}" srcOrd="0" destOrd="0" presId="urn:microsoft.com/office/officeart/2008/layout/VerticalCurvedList"/>
    <dgm:cxn modelId="{53A420F3-3F7A-49BF-8F49-4AA0F0DF2DCC}" type="presParOf" srcId="{D8CE8DA0-AD78-40DB-9381-75FA710B9BA0}" destId="{227FA8B4-6A6A-4A3E-AB22-C808982AF52F}" srcOrd="5" destOrd="0" presId="urn:microsoft.com/office/officeart/2008/layout/VerticalCurvedList"/>
    <dgm:cxn modelId="{68A2FEF0-6BDB-45B0-BED2-C46A3C655CD0}" type="presParOf" srcId="{D8CE8DA0-AD78-40DB-9381-75FA710B9BA0}" destId="{B8566DBB-A92B-4F3E-B82B-B92621D3D050}" srcOrd="6" destOrd="0" presId="urn:microsoft.com/office/officeart/2008/layout/VerticalCurvedList"/>
    <dgm:cxn modelId="{ED952FBA-D9EE-4A0A-845E-B0C44AEFAAA4}" type="presParOf" srcId="{B8566DBB-A92B-4F3E-B82B-B92621D3D050}" destId="{F1ABC15F-6522-4479-981D-4C574BD5FD62}" srcOrd="0" destOrd="0" presId="urn:microsoft.com/office/officeart/2008/layout/VerticalCurvedList"/>
    <dgm:cxn modelId="{5AC75B50-A6E6-4B65-B2AA-E69012E540DB}" type="presParOf" srcId="{D8CE8DA0-AD78-40DB-9381-75FA710B9BA0}" destId="{F9F7EF0E-3A6A-41D6-8FEB-D24317102908}" srcOrd="7" destOrd="0" presId="urn:microsoft.com/office/officeart/2008/layout/VerticalCurvedList"/>
    <dgm:cxn modelId="{0A04BD7C-6DB9-4A30-811C-7F483F2BD54E}" type="presParOf" srcId="{D8CE8DA0-AD78-40DB-9381-75FA710B9BA0}" destId="{AA707CE9-2ECD-4F52-BBF2-A2382FD441A2}" srcOrd="8" destOrd="0" presId="urn:microsoft.com/office/officeart/2008/layout/VerticalCurvedList"/>
    <dgm:cxn modelId="{C08CFBEB-3F3A-4AF3-93C4-72F6DE52E784}" type="presParOf" srcId="{AA707CE9-2ECD-4F52-BBF2-A2382FD441A2}" destId="{77410CF9-C49E-42EA-A9FB-D1CF5EDEDF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129BD-D5C2-419E-9BCC-970A7D08DFF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F9AD583-ABD7-4053-B9AF-C83CEE04D7C7}">
      <dgm:prSet phldrT="[Text]"/>
      <dgm:spPr>
        <a:solidFill>
          <a:srgbClr val="990033"/>
        </a:solidFill>
      </dgm:spPr>
      <dgm:t>
        <a:bodyPr/>
        <a:lstStyle/>
        <a:p>
          <a:pPr>
            <a:lnSpc>
              <a:spcPct val="100000"/>
            </a:lnSpc>
            <a:spcAft>
              <a:spcPts val="0"/>
            </a:spcAft>
          </a:pPr>
          <a:r>
            <a:rPr lang="en-US" dirty="0" smtClean="0"/>
            <a:t>Technical Interchange/</a:t>
          </a:r>
        </a:p>
        <a:p>
          <a:pPr>
            <a:lnSpc>
              <a:spcPct val="100000"/>
            </a:lnSpc>
            <a:spcAft>
              <a:spcPts val="0"/>
            </a:spcAft>
          </a:pPr>
          <a:r>
            <a:rPr lang="en-US" dirty="0" smtClean="0"/>
            <a:t>Solving Problems</a:t>
          </a:r>
          <a:endParaRPr lang="en-US" dirty="0"/>
        </a:p>
      </dgm:t>
    </dgm:pt>
    <dgm:pt modelId="{BC287CB7-CE5E-43D5-86FB-F04FBC98A461}" type="parTrans" cxnId="{D0472202-662C-4CC9-B30A-2DE065D5DC66}">
      <dgm:prSet/>
      <dgm:spPr/>
      <dgm:t>
        <a:bodyPr/>
        <a:lstStyle/>
        <a:p>
          <a:endParaRPr lang="en-US"/>
        </a:p>
      </dgm:t>
    </dgm:pt>
    <dgm:pt modelId="{21FE9961-6D43-461F-8E01-17ED5CC5AB56}" type="sibTrans" cxnId="{D0472202-662C-4CC9-B30A-2DE065D5DC66}">
      <dgm:prSet/>
      <dgm:spPr/>
      <dgm:t>
        <a:bodyPr/>
        <a:lstStyle/>
        <a:p>
          <a:endParaRPr lang="en-US"/>
        </a:p>
      </dgm:t>
    </dgm:pt>
    <dgm:pt modelId="{73EC5039-D2FB-4C37-9618-17E31F7E6B09}">
      <dgm:prSet phldrT="[Text]"/>
      <dgm:spPr>
        <a:solidFill>
          <a:srgbClr val="A3AF07"/>
        </a:solidFill>
      </dgm:spPr>
      <dgm:t>
        <a:bodyPr/>
        <a:lstStyle/>
        <a:p>
          <a:pPr>
            <a:lnSpc>
              <a:spcPct val="100000"/>
            </a:lnSpc>
            <a:spcAft>
              <a:spcPts val="0"/>
            </a:spcAft>
          </a:pPr>
          <a:r>
            <a:rPr lang="en-US" dirty="0" smtClean="0"/>
            <a:t>Quantifying Numbers </a:t>
          </a:r>
        </a:p>
        <a:p>
          <a:pPr>
            <a:lnSpc>
              <a:spcPct val="100000"/>
            </a:lnSpc>
            <a:spcAft>
              <a:spcPts val="0"/>
            </a:spcAft>
          </a:pPr>
          <a:r>
            <a:rPr lang="en-US" dirty="0" smtClean="0"/>
            <a:t>&amp; Value Proposition</a:t>
          </a:r>
        </a:p>
      </dgm:t>
    </dgm:pt>
    <dgm:pt modelId="{5BE3C10E-A60F-4EAD-8DA3-2A8A0ED9E2DA}" type="parTrans" cxnId="{A87D4D37-1141-4ECA-B580-A7D3A14373B2}">
      <dgm:prSet/>
      <dgm:spPr/>
      <dgm:t>
        <a:bodyPr/>
        <a:lstStyle/>
        <a:p>
          <a:endParaRPr lang="en-US"/>
        </a:p>
      </dgm:t>
    </dgm:pt>
    <dgm:pt modelId="{62B6C05C-8CC2-4247-AAD1-AD142A889EAA}" type="sibTrans" cxnId="{A87D4D37-1141-4ECA-B580-A7D3A14373B2}">
      <dgm:prSet/>
      <dgm:spPr/>
      <dgm:t>
        <a:bodyPr/>
        <a:lstStyle/>
        <a:p>
          <a:endParaRPr lang="en-US"/>
        </a:p>
      </dgm:t>
    </dgm:pt>
    <dgm:pt modelId="{498AC534-2EE3-4193-BC24-93B85F7769DC}">
      <dgm:prSet phldrT="[Text]"/>
      <dgm:spPr>
        <a:solidFill>
          <a:srgbClr val="002060"/>
        </a:solidFill>
      </dgm:spPr>
      <dgm:t>
        <a:bodyPr/>
        <a:lstStyle/>
        <a:p>
          <a:r>
            <a:rPr lang="en-US" dirty="0" smtClean="0"/>
            <a:t>Spontaneous Interaction</a:t>
          </a:r>
        </a:p>
      </dgm:t>
    </dgm:pt>
    <dgm:pt modelId="{AF617A91-C6AD-4F78-B459-895F92A3CCDC}" type="parTrans" cxnId="{7C0F646A-B4FB-46EA-BA96-21C400C3F5B1}">
      <dgm:prSet/>
      <dgm:spPr/>
      <dgm:t>
        <a:bodyPr/>
        <a:lstStyle/>
        <a:p>
          <a:endParaRPr lang="en-US"/>
        </a:p>
      </dgm:t>
    </dgm:pt>
    <dgm:pt modelId="{32608F1E-6809-4DD8-B90B-7F6016E4026B}" type="sibTrans" cxnId="{7C0F646A-B4FB-46EA-BA96-21C400C3F5B1}">
      <dgm:prSet/>
      <dgm:spPr/>
      <dgm:t>
        <a:bodyPr/>
        <a:lstStyle/>
        <a:p>
          <a:endParaRPr lang="en-US"/>
        </a:p>
      </dgm:t>
    </dgm:pt>
    <dgm:pt modelId="{5FF58594-7469-4374-952B-ADB57C0B2A00}">
      <dgm:prSet phldrT="[Text]"/>
      <dgm:spPr>
        <a:solidFill>
          <a:srgbClr val="D6A300"/>
        </a:solidFill>
      </dgm:spPr>
      <dgm:t>
        <a:bodyPr/>
        <a:lstStyle/>
        <a:p>
          <a:pPr>
            <a:lnSpc>
              <a:spcPct val="100000"/>
            </a:lnSpc>
            <a:spcAft>
              <a:spcPts val="0"/>
            </a:spcAft>
          </a:pPr>
          <a:r>
            <a:rPr lang="en-US" dirty="0" smtClean="0"/>
            <a:t>Professionalism, Timing </a:t>
          </a:r>
        </a:p>
        <a:p>
          <a:pPr>
            <a:lnSpc>
              <a:spcPct val="100000"/>
            </a:lnSpc>
            <a:spcAft>
              <a:spcPts val="0"/>
            </a:spcAft>
          </a:pPr>
          <a:r>
            <a:rPr lang="en-US" dirty="0" smtClean="0"/>
            <a:t>&amp; Follow-up</a:t>
          </a:r>
        </a:p>
      </dgm:t>
    </dgm:pt>
    <dgm:pt modelId="{1346DD10-D2A2-48C1-8087-42C858BD2B0E}" type="parTrans" cxnId="{DA97DF3E-76A0-4ACF-8EB3-84565A8132C0}">
      <dgm:prSet/>
      <dgm:spPr/>
      <dgm:t>
        <a:bodyPr/>
        <a:lstStyle/>
        <a:p>
          <a:endParaRPr lang="en-US"/>
        </a:p>
      </dgm:t>
    </dgm:pt>
    <dgm:pt modelId="{BD2B3E12-E8E6-48BD-BFA3-F9F1218B4E03}" type="sibTrans" cxnId="{DA97DF3E-76A0-4ACF-8EB3-84565A8132C0}">
      <dgm:prSet/>
      <dgm:spPr/>
      <dgm:t>
        <a:bodyPr/>
        <a:lstStyle/>
        <a:p>
          <a:endParaRPr lang="en-US"/>
        </a:p>
      </dgm:t>
    </dgm:pt>
    <dgm:pt modelId="{275705B4-5505-47F4-BF1A-109B78084072}" type="pres">
      <dgm:prSet presAssocID="{AD0129BD-D5C2-419E-9BCC-970A7D08DFF8}" presName="Name0" presStyleCnt="0">
        <dgm:presLayoutVars>
          <dgm:chMax val="7"/>
          <dgm:chPref val="7"/>
          <dgm:dir/>
        </dgm:presLayoutVars>
      </dgm:prSet>
      <dgm:spPr/>
      <dgm:t>
        <a:bodyPr/>
        <a:lstStyle/>
        <a:p>
          <a:endParaRPr lang="en-US"/>
        </a:p>
      </dgm:t>
    </dgm:pt>
    <dgm:pt modelId="{D8CE8DA0-AD78-40DB-9381-75FA710B9BA0}" type="pres">
      <dgm:prSet presAssocID="{AD0129BD-D5C2-419E-9BCC-970A7D08DFF8}" presName="Name1" presStyleCnt="0"/>
      <dgm:spPr/>
    </dgm:pt>
    <dgm:pt modelId="{D49BA23D-B85D-4E19-902C-3D9357981887}" type="pres">
      <dgm:prSet presAssocID="{AD0129BD-D5C2-419E-9BCC-970A7D08DFF8}" presName="cycle" presStyleCnt="0"/>
      <dgm:spPr/>
    </dgm:pt>
    <dgm:pt modelId="{C68A91B1-8DD3-40E3-AA79-DC02B9AE1EAE}" type="pres">
      <dgm:prSet presAssocID="{AD0129BD-D5C2-419E-9BCC-970A7D08DFF8}" presName="srcNode" presStyleLbl="node1" presStyleIdx="0" presStyleCnt="4"/>
      <dgm:spPr/>
    </dgm:pt>
    <dgm:pt modelId="{262AB61C-4092-435B-A494-F8FAE7C1D1F4}" type="pres">
      <dgm:prSet presAssocID="{AD0129BD-D5C2-419E-9BCC-970A7D08DFF8}" presName="conn" presStyleLbl="parChTrans1D2" presStyleIdx="0" presStyleCnt="1"/>
      <dgm:spPr/>
      <dgm:t>
        <a:bodyPr/>
        <a:lstStyle/>
        <a:p>
          <a:endParaRPr lang="en-US"/>
        </a:p>
      </dgm:t>
    </dgm:pt>
    <dgm:pt modelId="{DD811035-D75B-4E07-B1FD-5BC8FFB084AB}" type="pres">
      <dgm:prSet presAssocID="{AD0129BD-D5C2-419E-9BCC-970A7D08DFF8}" presName="extraNode" presStyleLbl="node1" presStyleIdx="0" presStyleCnt="4"/>
      <dgm:spPr/>
    </dgm:pt>
    <dgm:pt modelId="{54CEA580-89A8-493C-B8E3-87E408AF1133}" type="pres">
      <dgm:prSet presAssocID="{AD0129BD-D5C2-419E-9BCC-970A7D08DFF8}" presName="dstNode" presStyleLbl="node1" presStyleIdx="0" presStyleCnt="4"/>
      <dgm:spPr/>
    </dgm:pt>
    <dgm:pt modelId="{4EFC87D4-33E3-418D-ABC4-F03873E7E57D}" type="pres">
      <dgm:prSet presAssocID="{0F9AD583-ABD7-4053-B9AF-C83CEE04D7C7}" presName="text_1" presStyleLbl="node1" presStyleIdx="0" presStyleCnt="4" custScaleY="123579">
        <dgm:presLayoutVars>
          <dgm:bulletEnabled val="1"/>
        </dgm:presLayoutVars>
      </dgm:prSet>
      <dgm:spPr/>
      <dgm:t>
        <a:bodyPr/>
        <a:lstStyle/>
        <a:p>
          <a:endParaRPr lang="en-US"/>
        </a:p>
      </dgm:t>
    </dgm:pt>
    <dgm:pt modelId="{09D36876-0059-46AC-B9CA-CC0B76E69BE4}" type="pres">
      <dgm:prSet presAssocID="{0F9AD583-ABD7-4053-B9AF-C83CEE04D7C7}" presName="accent_1" presStyleCnt="0"/>
      <dgm:spPr/>
    </dgm:pt>
    <dgm:pt modelId="{90BF791D-216F-4EB6-8B12-578AFD28781B}" type="pres">
      <dgm:prSet presAssocID="{0F9AD583-ABD7-4053-B9AF-C83CEE04D7C7}" presName="accentRepeatNode" presStyleLbl="solidFgAcc1" presStyleIdx="0" presStyleCnt="4"/>
      <dgm:spPr/>
    </dgm:pt>
    <dgm:pt modelId="{EC6DA468-42E5-4493-A2F3-4477A5BADF33}" type="pres">
      <dgm:prSet presAssocID="{73EC5039-D2FB-4C37-9618-17E31F7E6B09}" presName="text_2" presStyleLbl="node1" presStyleIdx="1" presStyleCnt="4" custScaleY="136611">
        <dgm:presLayoutVars>
          <dgm:bulletEnabled val="1"/>
        </dgm:presLayoutVars>
      </dgm:prSet>
      <dgm:spPr/>
      <dgm:t>
        <a:bodyPr/>
        <a:lstStyle/>
        <a:p>
          <a:endParaRPr lang="en-US"/>
        </a:p>
      </dgm:t>
    </dgm:pt>
    <dgm:pt modelId="{5187ED77-5FDE-4137-9521-5A2CB3A8D3A1}" type="pres">
      <dgm:prSet presAssocID="{73EC5039-D2FB-4C37-9618-17E31F7E6B09}" presName="accent_2" presStyleCnt="0"/>
      <dgm:spPr/>
    </dgm:pt>
    <dgm:pt modelId="{C571AC78-F821-48FB-9477-3B746495E6ED}" type="pres">
      <dgm:prSet presAssocID="{73EC5039-D2FB-4C37-9618-17E31F7E6B09}" presName="accentRepeatNode" presStyleLbl="solidFgAcc1" presStyleIdx="1" presStyleCnt="4"/>
      <dgm:spPr/>
    </dgm:pt>
    <dgm:pt modelId="{227FA8B4-6A6A-4A3E-AB22-C808982AF52F}" type="pres">
      <dgm:prSet presAssocID="{498AC534-2EE3-4193-BC24-93B85F7769DC}" presName="text_3" presStyleLbl="node1" presStyleIdx="2" presStyleCnt="4" custScaleY="127281">
        <dgm:presLayoutVars>
          <dgm:bulletEnabled val="1"/>
        </dgm:presLayoutVars>
      </dgm:prSet>
      <dgm:spPr/>
      <dgm:t>
        <a:bodyPr/>
        <a:lstStyle/>
        <a:p>
          <a:endParaRPr lang="en-US"/>
        </a:p>
      </dgm:t>
    </dgm:pt>
    <dgm:pt modelId="{B8566DBB-A92B-4F3E-B82B-B92621D3D050}" type="pres">
      <dgm:prSet presAssocID="{498AC534-2EE3-4193-BC24-93B85F7769DC}" presName="accent_3" presStyleCnt="0"/>
      <dgm:spPr/>
    </dgm:pt>
    <dgm:pt modelId="{F1ABC15F-6522-4479-981D-4C574BD5FD62}" type="pres">
      <dgm:prSet presAssocID="{498AC534-2EE3-4193-BC24-93B85F7769DC}" presName="accentRepeatNode" presStyleLbl="solidFgAcc1" presStyleIdx="2" presStyleCnt="4"/>
      <dgm:spPr/>
    </dgm:pt>
    <dgm:pt modelId="{F9F7EF0E-3A6A-41D6-8FEB-D24317102908}" type="pres">
      <dgm:prSet presAssocID="{5FF58594-7469-4374-952B-ADB57C0B2A00}" presName="text_4" presStyleLbl="node1" presStyleIdx="3" presStyleCnt="4" custScaleY="117950">
        <dgm:presLayoutVars>
          <dgm:bulletEnabled val="1"/>
        </dgm:presLayoutVars>
      </dgm:prSet>
      <dgm:spPr/>
      <dgm:t>
        <a:bodyPr/>
        <a:lstStyle/>
        <a:p>
          <a:endParaRPr lang="en-US"/>
        </a:p>
      </dgm:t>
    </dgm:pt>
    <dgm:pt modelId="{AA707CE9-2ECD-4F52-BBF2-A2382FD441A2}" type="pres">
      <dgm:prSet presAssocID="{5FF58594-7469-4374-952B-ADB57C0B2A00}" presName="accent_4" presStyleCnt="0"/>
      <dgm:spPr/>
    </dgm:pt>
    <dgm:pt modelId="{77410CF9-C49E-42EA-A9FB-D1CF5EDEDF03}" type="pres">
      <dgm:prSet presAssocID="{5FF58594-7469-4374-952B-ADB57C0B2A00}" presName="accentRepeatNode" presStyleLbl="solidFgAcc1" presStyleIdx="3" presStyleCnt="4"/>
      <dgm:spPr/>
    </dgm:pt>
  </dgm:ptLst>
  <dgm:cxnLst>
    <dgm:cxn modelId="{C4675393-4CE4-4410-9439-5CDE70DB8980}" type="presOf" srcId="{498AC534-2EE3-4193-BC24-93B85F7769DC}" destId="{227FA8B4-6A6A-4A3E-AB22-C808982AF52F}" srcOrd="0" destOrd="0" presId="urn:microsoft.com/office/officeart/2008/layout/VerticalCurvedList"/>
    <dgm:cxn modelId="{A87D4D37-1141-4ECA-B580-A7D3A14373B2}" srcId="{AD0129BD-D5C2-419E-9BCC-970A7D08DFF8}" destId="{73EC5039-D2FB-4C37-9618-17E31F7E6B09}" srcOrd="1" destOrd="0" parTransId="{5BE3C10E-A60F-4EAD-8DA3-2A8A0ED9E2DA}" sibTransId="{62B6C05C-8CC2-4247-AAD1-AD142A889EAA}"/>
    <dgm:cxn modelId="{DF48ED5E-43FF-48C3-ADAB-18E59814750E}" type="presOf" srcId="{5FF58594-7469-4374-952B-ADB57C0B2A00}" destId="{F9F7EF0E-3A6A-41D6-8FEB-D24317102908}" srcOrd="0" destOrd="0" presId="urn:microsoft.com/office/officeart/2008/layout/VerticalCurvedList"/>
    <dgm:cxn modelId="{7C0F646A-B4FB-46EA-BA96-21C400C3F5B1}" srcId="{AD0129BD-D5C2-419E-9BCC-970A7D08DFF8}" destId="{498AC534-2EE3-4193-BC24-93B85F7769DC}" srcOrd="2" destOrd="0" parTransId="{AF617A91-C6AD-4F78-B459-895F92A3CCDC}" sibTransId="{32608F1E-6809-4DD8-B90B-7F6016E4026B}"/>
    <dgm:cxn modelId="{A3FED1F8-2AE8-42AB-B248-EC0329E54FAB}" type="presOf" srcId="{AD0129BD-D5C2-419E-9BCC-970A7D08DFF8}" destId="{275705B4-5505-47F4-BF1A-109B78084072}" srcOrd="0" destOrd="0" presId="urn:microsoft.com/office/officeart/2008/layout/VerticalCurvedList"/>
    <dgm:cxn modelId="{1A261342-1BEB-42BB-90B8-88B682AE9EC4}" type="presOf" srcId="{21FE9961-6D43-461F-8E01-17ED5CC5AB56}" destId="{262AB61C-4092-435B-A494-F8FAE7C1D1F4}" srcOrd="0" destOrd="0" presId="urn:microsoft.com/office/officeart/2008/layout/VerticalCurvedList"/>
    <dgm:cxn modelId="{DA97DF3E-76A0-4ACF-8EB3-84565A8132C0}" srcId="{AD0129BD-D5C2-419E-9BCC-970A7D08DFF8}" destId="{5FF58594-7469-4374-952B-ADB57C0B2A00}" srcOrd="3" destOrd="0" parTransId="{1346DD10-D2A2-48C1-8087-42C858BD2B0E}" sibTransId="{BD2B3E12-E8E6-48BD-BFA3-F9F1218B4E03}"/>
    <dgm:cxn modelId="{D0472202-662C-4CC9-B30A-2DE065D5DC66}" srcId="{AD0129BD-D5C2-419E-9BCC-970A7D08DFF8}" destId="{0F9AD583-ABD7-4053-B9AF-C83CEE04D7C7}" srcOrd="0" destOrd="0" parTransId="{BC287CB7-CE5E-43D5-86FB-F04FBC98A461}" sibTransId="{21FE9961-6D43-461F-8E01-17ED5CC5AB56}"/>
    <dgm:cxn modelId="{242F6F03-24B8-410A-8B4B-866FF1920984}" type="presOf" srcId="{0F9AD583-ABD7-4053-B9AF-C83CEE04D7C7}" destId="{4EFC87D4-33E3-418D-ABC4-F03873E7E57D}" srcOrd="0" destOrd="0" presId="urn:microsoft.com/office/officeart/2008/layout/VerticalCurvedList"/>
    <dgm:cxn modelId="{BFD9FF92-0FCB-4381-B7D1-FCC6897A14F8}" type="presOf" srcId="{73EC5039-D2FB-4C37-9618-17E31F7E6B09}" destId="{EC6DA468-42E5-4493-A2F3-4477A5BADF33}" srcOrd="0" destOrd="0" presId="urn:microsoft.com/office/officeart/2008/layout/VerticalCurvedList"/>
    <dgm:cxn modelId="{7CF4A458-DEA3-4A37-B96D-1E1077607979}" type="presParOf" srcId="{275705B4-5505-47F4-BF1A-109B78084072}" destId="{D8CE8DA0-AD78-40DB-9381-75FA710B9BA0}" srcOrd="0" destOrd="0" presId="urn:microsoft.com/office/officeart/2008/layout/VerticalCurvedList"/>
    <dgm:cxn modelId="{FE570811-14D2-45C0-92F8-0A5D070733BD}" type="presParOf" srcId="{D8CE8DA0-AD78-40DB-9381-75FA710B9BA0}" destId="{D49BA23D-B85D-4E19-902C-3D9357981887}" srcOrd="0" destOrd="0" presId="urn:microsoft.com/office/officeart/2008/layout/VerticalCurvedList"/>
    <dgm:cxn modelId="{0AFB8C63-83D9-4A3D-A458-3BB47F000398}" type="presParOf" srcId="{D49BA23D-B85D-4E19-902C-3D9357981887}" destId="{C68A91B1-8DD3-40E3-AA79-DC02B9AE1EAE}" srcOrd="0" destOrd="0" presId="urn:microsoft.com/office/officeart/2008/layout/VerticalCurvedList"/>
    <dgm:cxn modelId="{07029458-909D-4A5E-825E-BE76612E1A90}" type="presParOf" srcId="{D49BA23D-B85D-4E19-902C-3D9357981887}" destId="{262AB61C-4092-435B-A494-F8FAE7C1D1F4}" srcOrd="1" destOrd="0" presId="urn:microsoft.com/office/officeart/2008/layout/VerticalCurvedList"/>
    <dgm:cxn modelId="{44F2C37A-D65A-4462-A2C4-E94DA5BF60C7}" type="presParOf" srcId="{D49BA23D-B85D-4E19-902C-3D9357981887}" destId="{DD811035-D75B-4E07-B1FD-5BC8FFB084AB}" srcOrd="2" destOrd="0" presId="urn:microsoft.com/office/officeart/2008/layout/VerticalCurvedList"/>
    <dgm:cxn modelId="{37BA6CDD-6DF3-4B31-A0FE-9A4CEA97E0BE}" type="presParOf" srcId="{D49BA23D-B85D-4E19-902C-3D9357981887}" destId="{54CEA580-89A8-493C-B8E3-87E408AF1133}" srcOrd="3" destOrd="0" presId="urn:microsoft.com/office/officeart/2008/layout/VerticalCurvedList"/>
    <dgm:cxn modelId="{897D64CD-3016-48C3-BE86-EB3A229CF87F}" type="presParOf" srcId="{D8CE8DA0-AD78-40DB-9381-75FA710B9BA0}" destId="{4EFC87D4-33E3-418D-ABC4-F03873E7E57D}" srcOrd="1" destOrd="0" presId="urn:microsoft.com/office/officeart/2008/layout/VerticalCurvedList"/>
    <dgm:cxn modelId="{A86E2F08-E8C2-4995-A4F3-BC82BEE5026C}" type="presParOf" srcId="{D8CE8DA0-AD78-40DB-9381-75FA710B9BA0}" destId="{09D36876-0059-46AC-B9CA-CC0B76E69BE4}" srcOrd="2" destOrd="0" presId="urn:microsoft.com/office/officeart/2008/layout/VerticalCurvedList"/>
    <dgm:cxn modelId="{016AA131-5665-4E73-B6B9-1B836794CE65}" type="presParOf" srcId="{09D36876-0059-46AC-B9CA-CC0B76E69BE4}" destId="{90BF791D-216F-4EB6-8B12-578AFD28781B}" srcOrd="0" destOrd="0" presId="urn:microsoft.com/office/officeart/2008/layout/VerticalCurvedList"/>
    <dgm:cxn modelId="{3C5335E1-BCB7-4547-8EF2-BA505208824C}" type="presParOf" srcId="{D8CE8DA0-AD78-40DB-9381-75FA710B9BA0}" destId="{EC6DA468-42E5-4493-A2F3-4477A5BADF33}" srcOrd="3" destOrd="0" presId="urn:microsoft.com/office/officeart/2008/layout/VerticalCurvedList"/>
    <dgm:cxn modelId="{62C34731-5587-4497-8461-51433D24D9C9}" type="presParOf" srcId="{D8CE8DA0-AD78-40DB-9381-75FA710B9BA0}" destId="{5187ED77-5FDE-4137-9521-5A2CB3A8D3A1}" srcOrd="4" destOrd="0" presId="urn:microsoft.com/office/officeart/2008/layout/VerticalCurvedList"/>
    <dgm:cxn modelId="{DF5A408F-FC73-438B-8AB4-C47367BBA8AB}" type="presParOf" srcId="{5187ED77-5FDE-4137-9521-5A2CB3A8D3A1}" destId="{C571AC78-F821-48FB-9477-3B746495E6ED}" srcOrd="0" destOrd="0" presId="urn:microsoft.com/office/officeart/2008/layout/VerticalCurvedList"/>
    <dgm:cxn modelId="{602990AE-DDC0-47A6-BBA2-7256C93147D5}" type="presParOf" srcId="{D8CE8DA0-AD78-40DB-9381-75FA710B9BA0}" destId="{227FA8B4-6A6A-4A3E-AB22-C808982AF52F}" srcOrd="5" destOrd="0" presId="urn:microsoft.com/office/officeart/2008/layout/VerticalCurvedList"/>
    <dgm:cxn modelId="{8D3F68F7-7B4B-4B4E-AF9B-B91FE6777E0D}" type="presParOf" srcId="{D8CE8DA0-AD78-40DB-9381-75FA710B9BA0}" destId="{B8566DBB-A92B-4F3E-B82B-B92621D3D050}" srcOrd="6" destOrd="0" presId="urn:microsoft.com/office/officeart/2008/layout/VerticalCurvedList"/>
    <dgm:cxn modelId="{4BCFB335-75AE-4F63-A5D6-124DEC2D83B9}" type="presParOf" srcId="{B8566DBB-A92B-4F3E-B82B-B92621D3D050}" destId="{F1ABC15F-6522-4479-981D-4C574BD5FD62}" srcOrd="0" destOrd="0" presId="urn:microsoft.com/office/officeart/2008/layout/VerticalCurvedList"/>
    <dgm:cxn modelId="{994E645A-F0BF-4094-8221-C369F4843086}" type="presParOf" srcId="{D8CE8DA0-AD78-40DB-9381-75FA710B9BA0}" destId="{F9F7EF0E-3A6A-41D6-8FEB-D24317102908}" srcOrd="7" destOrd="0" presId="urn:microsoft.com/office/officeart/2008/layout/VerticalCurvedList"/>
    <dgm:cxn modelId="{BA4C733D-6EA2-438B-B32F-09A4384C28AF}" type="presParOf" srcId="{D8CE8DA0-AD78-40DB-9381-75FA710B9BA0}" destId="{AA707CE9-2ECD-4F52-BBF2-A2382FD441A2}" srcOrd="8" destOrd="0" presId="urn:microsoft.com/office/officeart/2008/layout/VerticalCurvedList"/>
    <dgm:cxn modelId="{2BAC08E3-BEA2-40B2-B594-2E9E8C95BF69}" type="presParOf" srcId="{AA707CE9-2ECD-4F52-BBF2-A2382FD441A2}" destId="{77410CF9-C49E-42EA-A9FB-D1CF5EDEDF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01AE1A-97FC-44C1-8752-0C45F4392A2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F1E95A8D-2437-4E84-964A-2A81FC9C8B91}">
      <dgm:prSet phldrT="[Text]" custT="1"/>
      <dgm:spPr>
        <a:solidFill>
          <a:srgbClr val="990033"/>
        </a:solidFill>
      </dgm:spPr>
      <dgm:t>
        <a:bodyPr/>
        <a:lstStyle/>
        <a:p>
          <a:r>
            <a:rPr lang="en-US" sz="2400" b="1" u="sng" dirty="0" smtClean="0">
              <a:latin typeface="Calibri" panose="020F0502020204030204" pitchFamily="34" charset="0"/>
            </a:rPr>
            <a:t>Needs Analysis</a:t>
          </a:r>
          <a:endParaRPr lang="en-US" sz="2400" b="1" u="sng" dirty="0">
            <a:latin typeface="Calibri" panose="020F0502020204030204" pitchFamily="34" charset="0"/>
          </a:endParaRPr>
        </a:p>
      </dgm:t>
    </dgm:pt>
    <dgm:pt modelId="{32B01802-C002-4C1B-9171-83201F5AD358}" type="parTrans" cxnId="{04DFD58A-271A-4087-B334-026917441D4A}">
      <dgm:prSet/>
      <dgm:spPr/>
      <dgm:t>
        <a:bodyPr/>
        <a:lstStyle/>
        <a:p>
          <a:endParaRPr lang="en-US"/>
        </a:p>
      </dgm:t>
    </dgm:pt>
    <dgm:pt modelId="{4B20EF05-3DBB-40A7-B408-0A4EE6883D6C}" type="sibTrans" cxnId="{04DFD58A-271A-4087-B334-026917441D4A}">
      <dgm:prSet/>
      <dgm:spPr/>
      <dgm:t>
        <a:bodyPr/>
        <a:lstStyle/>
        <a:p>
          <a:endParaRPr lang="en-US"/>
        </a:p>
      </dgm:t>
    </dgm:pt>
    <dgm:pt modelId="{CB773BE5-1C93-4DEE-9359-C8940AA233B8}">
      <dgm:prSet phldrT="[Text]"/>
      <dgm:spPr>
        <a:solidFill>
          <a:srgbClr val="990033"/>
        </a:solidFill>
      </dgm:spPr>
      <dgm:t>
        <a:bodyPr/>
        <a:lstStyle/>
        <a:p>
          <a:r>
            <a:rPr lang="en-US" sz="2000" dirty="0" smtClean="0"/>
            <a:t>Take careful notes (see handout)</a:t>
          </a:r>
          <a:endParaRPr lang="en-US" sz="2000" dirty="0"/>
        </a:p>
      </dgm:t>
    </dgm:pt>
    <dgm:pt modelId="{0E7B8581-153A-46CE-BF31-E6FE0E5AED2F}" type="parTrans" cxnId="{F37B7783-DF8F-46C4-9567-A94D84080D94}">
      <dgm:prSet/>
      <dgm:spPr/>
      <dgm:t>
        <a:bodyPr/>
        <a:lstStyle/>
        <a:p>
          <a:endParaRPr lang="en-US"/>
        </a:p>
      </dgm:t>
    </dgm:pt>
    <dgm:pt modelId="{01101973-051C-48ED-AEEB-8A7484DFE40E}" type="sibTrans" cxnId="{F37B7783-DF8F-46C4-9567-A94D84080D94}">
      <dgm:prSet/>
      <dgm:spPr/>
      <dgm:t>
        <a:bodyPr/>
        <a:lstStyle/>
        <a:p>
          <a:endParaRPr lang="en-US"/>
        </a:p>
      </dgm:t>
    </dgm:pt>
    <dgm:pt modelId="{7B89DED8-7BF7-44B3-AD59-54AB2B038FE9}">
      <dgm:prSet phldrT="[Text]"/>
      <dgm:spPr>
        <a:solidFill>
          <a:srgbClr val="002060"/>
        </a:solidFill>
      </dgm:spPr>
      <dgm:t>
        <a:bodyPr/>
        <a:lstStyle/>
        <a:p>
          <a:r>
            <a:rPr lang="en-US" b="1" i="1" dirty="0" smtClean="0">
              <a:latin typeface="Calibri" panose="020F0502020204030204" pitchFamily="34" charset="0"/>
            </a:rPr>
            <a:t>Administrative issues</a:t>
          </a:r>
          <a:endParaRPr lang="en-US" b="1" i="1" dirty="0">
            <a:latin typeface="Calibri" panose="020F0502020204030204" pitchFamily="34" charset="0"/>
          </a:endParaRPr>
        </a:p>
      </dgm:t>
    </dgm:pt>
    <dgm:pt modelId="{A8E2119D-A4F8-4639-8F4A-E91C939AA0A2}" type="parTrans" cxnId="{0DECB645-0391-4C63-B3DB-2159F0609B64}">
      <dgm:prSet/>
      <dgm:spPr/>
      <dgm:t>
        <a:bodyPr/>
        <a:lstStyle/>
        <a:p>
          <a:endParaRPr lang="en-US"/>
        </a:p>
      </dgm:t>
    </dgm:pt>
    <dgm:pt modelId="{A401F82C-CE9C-46F6-A6EB-BFB8E7B920AA}" type="sibTrans" cxnId="{0DECB645-0391-4C63-B3DB-2159F0609B64}">
      <dgm:prSet/>
      <dgm:spPr/>
      <dgm:t>
        <a:bodyPr/>
        <a:lstStyle/>
        <a:p>
          <a:endParaRPr lang="en-US"/>
        </a:p>
      </dgm:t>
    </dgm:pt>
    <dgm:pt modelId="{11640934-993B-4FDC-9B4E-07BAC1AC6231}">
      <dgm:prSet phldrT="[Text]"/>
      <dgm:spPr>
        <a:solidFill>
          <a:srgbClr val="002060"/>
        </a:solidFill>
      </dgm:spPr>
      <dgm:t>
        <a:bodyPr/>
        <a:lstStyle/>
        <a:p>
          <a:r>
            <a:rPr lang="en-US" dirty="0" smtClean="0">
              <a:latin typeface="Calibri" panose="020F0502020204030204" pitchFamily="34" charset="0"/>
            </a:rPr>
            <a:t>Eligibility, loan adjudication, hardships and distributions, vesting, enrollment, year-end process, audit package and support, testing, recordkeeping or administration, level of QC review, RFP issues</a:t>
          </a:r>
          <a:endParaRPr lang="en-US" dirty="0">
            <a:latin typeface="Calibri" panose="020F0502020204030204" pitchFamily="34" charset="0"/>
          </a:endParaRPr>
        </a:p>
      </dgm:t>
    </dgm:pt>
    <dgm:pt modelId="{5D430A4E-5906-417D-AF43-C53D65EC49C9}" type="parTrans" cxnId="{A5FD09AE-7B5A-42D6-A605-F9D5B801C58B}">
      <dgm:prSet/>
      <dgm:spPr/>
      <dgm:t>
        <a:bodyPr/>
        <a:lstStyle/>
        <a:p>
          <a:endParaRPr lang="en-US"/>
        </a:p>
      </dgm:t>
    </dgm:pt>
    <dgm:pt modelId="{6B1A1100-EDF1-4239-BCD2-25767A8FEF61}" type="sibTrans" cxnId="{A5FD09AE-7B5A-42D6-A605-F9D5B801C58B}">
      <dgm:prSet/>
      <dgm:spPr/>
      <dgm:t>
        <a:bodyPr/>
        <a:lstStyle/>
        <a:p>
          <a:endParaRPr lang="en-US"/>
        </a:p>
      </dgm:t>
    </dgm:pt>
    <dgm:pt modelId="{8621764B-9B6F-4FF5-B40D-9B637B0BE9E7}">
      <dgm:prSet custT="1"/>
      <dgm:spPr>
        <a:solidFill>
          <a:srgbClr val="990033"/>
        </a:solidFill>
      </dgm:spPr>
      <dgm:t>
        <a:bodyPr/>
        <a:lstStyle/>
        <a:p>
          <a:r>
            <a:rPr lang="en-US" sz="2000" dirty="0" smtClean="0">
              <a:latin typeface="Calibri" panose="020F0502020204030204" pitchFamily="34" charset="0"/>
            </a:rPr>
            <a:t>Plan assets, participant count, plan design and features, payroll configuration, current provider mix, etc. </a:t>
          </a:r>
        </a:p>
      </dgm:t>
    </dgm:pt>
    <dgm:pt modelId="{C3AC0A66-CF7D-44D7-8264-71E6F514A5F9}" type="parTrans" cxnId="{8B3BB110-76AE-447E-A989-738F42E1AE02}">
      <dgm:prSet/>
      <dgm:spPr/>
      <dgm:t>
        <a:bodyPr/>
        <a:lstStyle/>
        <a:p>
          <a:endParaRPr lang="en-US"/>
        </a:p>
      </dgm:t>
    </dgm:pt>
    <dgm:pt modelId="{EA9C3848-E192-4670-8876-DA87ED0DC73E}" type="sibTrans" cxnId="{8B3BB110-76AE-447E-A989-738F42E1AE02}">
      <dgm:prSet/>
      <dgm:spPr/>
      <dgm:t>
        <a:bodyPr/>
        <a:lstStyle/>
        <a:p>
          <a:endParaRPr lang="en-US"/>
        </a:p>
      </dgm:t>
    </dgm:pt>
    <dgm:pt modelId="{8D2563D6-A2F8-4D22-BD2D-B5F4563F34B8}" type="pres">
      <dgm:prSet presAssocID="{A601AE1A-97FC-44C1-8752-0C45F4392A2F}" presName="Name0" presStyleCnt="0">
        <dgm:presLayoutVars>
          <dgm:dir/>
          <dgm:animLvl val="lvl"/>
          <dgm:resizeHandles val="exact"/>
        </dgm:presLayoutVars>
      </dgm:prSet>
      <dgm:spPr/>
      <dgm:t>
        <a:bodyPr/>
        <a:lstStyle/>
        <a:p>
          <a:endParaRPr lang="en-US"/>
        </a:p>
      </dgm:t>
    </dgm:pt>
    <dgm:pt modelId="{C5549925-CFC3-41D7-B707-63D4543EC85C}" type="pres">
      <dgm:prSet presAssocID="{F1E95A8D-2437-4E84-964A-2A81FC9C8B91}" presName="compositeNode" presStyleCnt="0">
        <dgm:presLayoutVars>
          <dgm:bulletEnabled val="1"/>
        </dgm:presLayoutVars>
      </dgm:prSet>
      <dgm:spPr/>
    </dgm:pt>
    <dgm:pt modelId="{6AFC80DE-2DCB-4BF0-813C-B123C54B107E}" type="pres">
      <dgm:prSet presAssocID="{F1E95A8D-2437-4E84-964A-2A81FC9C8B91}" presName="bgRect" presStyleLbl="node1" presStyleIdx="0" presStyleCnt="2"/>
      <dgm:spPr/>
      <dgm:t>
        <a:bodyPr/>
        <a:lstStyle/>
        <a:p>
          <a:endParaRPr lang="en-US"/>
        </a:p>
      </dgm:t>
    </dgm:pt>
    <dgm:pt modelId="{0D1FC7E0-D2A5-4AB3-B7CB-FA750BCF7EA5}" type="pres">
      <dgm:prSet presAssocID="{F1E95A8D-2437-4E84-964A-2A81FC9C8B91}" presName="parentNode" presStyleLbl="node1" presStyleIdx="0" presStyleCnt="2">
        <dgm:presLayoutVars>
          <dgm:chMax val="0"/>
          <dgm:bulletEnabled val="1"/>
        </dgm:presLayoutVars>
      </dgm:prSet>
      <dgm:spPr/>
      <dgm:t>
        <a:bodyPr/>
        <a:lstStyle/>
        <a:p>
          <a:endParaRPr lang="en-US"/>
        </a:p>
      </dgm:t>
    </dgm:pt>
    <dgm:pt modelId="{90B660EB-359A-4852-89C7-57AC49799D69}" type="pres">
      <dgm:prSet presAssocID="{F1E95A8D-2437-4E84-964A-2A81FC9C8B91}" presName="childNode" presStyleLbl="node1" presStyleIdx="0" presStyleCnt="2">
        <dgm:presLayoutVars>
          <dgm:bulletEnabled val="1"/>
        </dgm:presLayoutVars>
      </dgm:prSet>
      <dgm:spPr/>
      <dgm:t>
        <a:bodyPr/>
        <a:lstStyle/>
        <a:p>
          <a:endParaRPr lang="en-US"/>
        </a:p>
      </dgm:t>
    </dgm:pt>
    <dgm:pt modelId="{88DAEF3A-A3A1-4112-B4AE-6943369CF2EB}" type="pres">
      <dgm:prSet presAssocID="{4B20EF05-3DBB-40A7-B408-0A4EE6883D6C}" presName="hSp" presStyleCnt="0"/>
      <dgm:spPr/>
    </dgm:pt>
    <dgm:pt modelId="{85812EED-75BE-4CED-AF37-99D428D21436}" type="pres">
      <dgm:prSet presAssocID="{4B20EF05-3DBB-40A7-B408-0A4EE6883D6C}" presName="vProcSp" presStyleCnt="0"/>
      <dgm:spPr/>
    </dgm:pt>
    <dgm:pt modelId="{4D118DB5-D034-4790-9E25-6704E71198FC}" type="pres">
      <dgm:prSet presAssocID="{4B20EF05-3DBB-40A7-B408-0A4EE6883D6C}" presName="vSp1" presStyleCnt="0"/>
      <dgm:spPr/>
    </dgm:pt>
    <dgm:pt modelId="{F38EDC50-5DA3-4BC8-948E-FF5A63AC83EC}" type="pres">
      <dgm:prSet presAssocID="{4B20EF05-3DBB-40A7-B408-0A4EE6883D6C}" presName="simulatedConn" presStyleLbl="solidFgAcc1" presStyleIdx="0" presStyleCnt="1"/>
      <dgm:spPr/>
    </dgm:pt>
    <dgm:pt modelId="{F9B76C8A-0ABB-453A-BE73-C3C94CBD7910}" type="pres">
      <dgm:prSet presAssocID="{4B20EF05-3DBB-40A7-B408-0A4EE6883D6C}" presName="vSp2" presStyleCnt="0"/>
      <dgm:spPr/>
    </dgm:pt>
    <dgm:pt modelId="{3251CA43-219F-4D4C-A36E-1A1F00351BFA}" type="pres">
      <dgm:prSet presAssocID="{4B20EF05-3DBB-40A7-B408-0A4EE6883D6C}" presName="sibTrans" presStyleCnt="0"/>
      <dgm:spPr/>
    </dgm:pt>
    <dgm:pt modelId="{2E196643-DA3E-42A8-8CFF-91096DFBE50E}" type="pres">
      <dgm:prSet presAssocID="{7B89DED8-7BF7-44B3-AD59-54AB2B038FE9}" presName="compositeNode" presStyleCnt="0">
        <dgm:presLayoutVars>
          <dgm:bulletEnabled val="1"/>
        </dgm:presLayoutVars>
      </dgm:prSet>
      <dgm:spPr/>
    </dgm:pt>
    <dgm:pt modelId="{39E0D1B4-0EE1-45F5-B876-ADE4E0150642}" type="pres">
      <dgm:prSet presAssocID="{7B89DED8-7BF7-44B3-AD59-54AB2B038FE9}" presName="bgRect" presStyleLbl="node1" presStyleIdx="1" presStyleCnt="2" custLinFactNeighborX="-1750" custLinFactNeighborY="-188"/>
      <dgm:spPr/>
      <dgm:t>
        <a:bodyPr/>
        <a:lstStyle/>
        <a:p>
          <a:endParaRPr lang="en-US"/>
        </a:p>
      </dgm:t>
    </dgm:pt>
    <dgm:pt modelId="{0FB54AFC-3272-4444-B447-3C12055797FA}" type="pres">
      <dgm:prSet presAssocID="{7B89DED8-7BF7-44B3-AD59-54AB2B038FE9}" presName="parentNode" presStyleLbl="node1" presStyleIdx="1" presStyleCnt="2">
        <dgm:presLayoutVars>
          <dgm:chMax val="0"/>
          <dgm:bulletEnabled val="1"/>
        </dgm:presLayoutVars>
      </dgm:prSet>
      <dgm:spPr/>
      <dgm:t>
        <a:bodyPr/>
        <a:lstStyle/>
        <a:p>
          <a:endParaRPr lang="en-US"/>
        </a:p>
      </dgm:t>
    </dgm:pt>
    <dgm:pt modelId="{16569182-9199-4EA1-90AF-B648E6F44610}" type="pres">
      <dgm:prSet presAssocID="{7B89DED8-7BF7-44B3-AD59-54AB2B038FE9}" presName="childNode" presStyleLbl="node1" presStyleIdx="1" presStyleCnt="2">
        <dgm:presLayoutVars>
          <dgm:bulletEnabled val="1"/>
        </dgm:presLayoutVars>
      </dgm:prSet>
      <dgm:spPr/>
      <dgm:t>
        <a:bodyPr/>
        <a:lstStyle/>
        <a:p>
          <a:endParaRPr lang="en-US"/>
        </a:p>
      </dgm:t>
    </dgm:pt>
  </dgm:ptLst>
  <dgm:cxnLst>
    <dgm:cxn modelId="{95B3FA20-A381-4E8C-B1F6-638FD7EB7EA6}" type="presOf" srcId="{8621764B-9B6F-4FF5-B40D-9B637B0BE9E7}" destId="{90B660EB-359A-4852-89C7-57AC49799D69}" srcOrd="0" destOrd="1" presId="urn:microsoft.com/office/officeart/2005/8/layout/hProcess7"/>
    <dgm:cxn modelId="{C095BDCB-C348-4000-8B62-5A706077D293}" type="presOf" srcId="{7B89DED8-7BF7-44B3-AD59-54AB2B038FE9}" destId="{39E0D1B4-0EE1-45F5-B876-ADE4E0150642}" srcOrd="0" destOrd="0" presId="urn:microsoft.com/office/officeart/2005/8/layout/hProcess7"/>
    <dgm:cxn modelId="{5592CA77-0304-4678-8298-386458C7E634}" type="presOf" srcId="{CB773BE5-1C93-4DEE-9359-C8940AA233B8}" destId="{90B660EB-359A-4852-89C7-57AC49799D69}" srcOrd="0" destOrd="0" presId="urn:microsoft.com/office/officeart/2005/8/layout/hProcess7"/>
    <dgm:cxn modelId="{04DFD58A-271A-4087-B334-026917441D4A}" srcId="{A601AE1A-97FC-44C1-8752-0C45F4392A2F}" destId="{F1E95A8D-2437-4E84-964A-2A81FC9C8B91}" srcOrd="0" destOrd="0" parTransId="{32B01802-C002-4C1B-9171-83201F5AD358}" sibTransId="{4B20EF05-3DBB-40A7-B408-0A4EE6883D6C}"/>
    <dgm:cxn modelId="{611A2952-175B-45DF-8752-1C1686E8BD4D}" type="presOf" srcId="{F1E95A8D-2437-4E84-964A-2A81FC9C8B91}" destId="{0D1FC7E0-D2A5-4AB3-B7CB-FA750BCF7EA5}" srcOrd="1" destOrd="0" presId="urn:microsoft.com/office/officeart/2005/8/layout/hProcess7"/>
    <dgm:cxn modelId="{A5FD09AE-7B5A-42D6-A605-F9D5B801C58B}" srcId="{7B89DED8-7BF7-44B3-AD59-54AB2B038FE9}" destId="{11640934-993B-4FDC-9B4E-07BAC1AC6231}" srcOrd="0" destOrd="0" parTransId="{5D430A4E-5906-417D-AF43-C53D65EC49C9}" sibTransId="{6B1A1100-EDF1-4239-BCD2-25767A8FEF61}"/>
    <dgm:cxn modelId="{8F824D45-0A1B-4DEB-9EF5-B8AB477E25A4}" type="presOf" srcId="{11640934-993B-4FDC-9B4E-07BAC1AC6231}" destId="{16569182-9199-4EA1-90AF-B648E6F44610}" srcOrd="0" destOrd="0" presId="urn:microsoft.com/office/officeart/2005/8/layout/hProcess7"/>
    <dgm:cxn modelId="{01CF398B-BBD7-4A1C-9AF9-BF5F5E6BBB56}" type="presOf" srcId="{A601AE1A-97FC-44C1-8752-0C45F4392A2F}" destId="{8D2563D6-A2F8-4D22-BD2D-B5F4563F34B8}" srcOrd="0" destOrd="0" presId="urn:microsoft.com/office/officeart/2005/8/layout/hProcess7"/>
    <dgm:cxn modelId="{0DECB645-0391-4C63-B3DB-2159F0609B64}" srcId="{A601AE1A-97FC-44C1-8752-0C45F4392A2F}" destId="{7B89DED8-7BF7-44B3-AD59-54AB2B038FE9}" srcOrd="1" destOrd="0" parTransId="{A8E2119D-A4F8-4639-8F4A-E91C939AA0A2}" sibTransId="{A401F82C-CE9C-46F6-A6EB-BFB8E7B920AA}"/>
    <dgm:cxn modelId="{E82E09D7-E223-4D90-9549-8E920931EDF6}" type="presOf" srcId="{F1E95A8D-2437-4E84-964A-2A81FC9C8B91}" destId="{6AFC80DE-2DCB-4BF0-813C-B123C54B107E}" srcOrd="0" destOrd="0" presId="urn:microsoft.com/office/officeart/2005/8/layout/hProcess7"/>
    <dgm:cxn modelId="{F37B7783-DF8F-46C4-9567-A94D84080D94}" srcId="{F1E95A8D-2437-4E84-964A-2A81FC9C8B91}" destId="{CB773BE5-1C93-4DEE-9359-C8940AA233B8}" srcOrd="0" destOrd="0" parTransId="{0E7B8581-153A-46CE-BF31-E6FE0E5AED2F}" sibTransId="{01101973-051C-48ED-AEEB-8A7484DFE40E}"/>
    <dgm:cxn modelId="{8B3BB110-76AE-447E-A989-738F42E1AE02}" srcId="{CB773BE5-1C93-4DEE-9359-C8940AA233B8}" destId="{8621764B-9B6F-4FF5-B40D-9B637B0BE9E7}" srcOrd="0" destOrd="0" parTransId="{C3AC0A66-CF7D-44D7-8264-71E6F514A5F9}" sibTransId="{EA9C3848-E192-4670-8876-DA87ED0DC73E}"/>
    <dgm:cxn modelId="{C1592AED-BF11-4344-822A-4C3C105821BE}" type="presOf" srcId="{7B89DED8-7BF7-44B3-AD59-54AB2B038FE9}" destId="{0FB54AFC-3272-4444-B447-3C12055797FA}" srcOrd="1" destOrd="0" presId="urn:microsoft.com/office/officeart/2005/8/layout/hProcess7"/>
    <dgm:cxn modelId="{515833CA-098B-4561-9D75-EEF41414D27A}" type="presParOf" srcId="{8D2563D6-A2F8-4D22-BD2D-B5F4563F34B8}" destId="{C5549925-CFC3-41D7-B707-63D4543EC85C}" srcOrd="0" destOrd="0" presId="urn:microsoft.com/office/officeart/2005/8/layout/hProcess7"/>
    <dgm:cxn modelId="{55FE34E2-05CE-4087-B96E-E4E23A6514E2}" type="presParOf" srcId="{C5549925-CFC3-41D7-B707-63D4543EC85C}" destId="{6AFC80DE-2DCB-4BF0-813C-B123C54B107E}" srcOrd="0" destOrd="0" presId="urn:microsoft.com/office/officeart/2005/8/layout/hProcess7"/>
    <dgm:cxn modelId="{1FDC83E9-6A4C-4A97-8819-B3EC71A47230}" type="presParOf" srcId="{C5549925-CFC3-41D7-B707-63D4543EC85C}" destId="{0D1FC7E0-D2A5-4AB3-B7CB-FA750BCF7EA5}" srcOrd="1" destOrd="0" presId="urn:microsoft.com/office/officeart/2005/8/layout/hProcess7"/>
    <dgm:cxn modelId="{DDF543CB-49F8-4907-AA78-532FB8703B3D}" type="presParOf" srcId="{C5549925-CFC3-41D7-B707-63D4543EC85C}" destId="{90B660EB-359A-4852-89C7-57AC49799D69}" srcOrd="2" destOrd="0" presId="urn:microsoft.com/office/officeart/2005/8/layout/hProcess7"/>
    <dgm:cxn modelId="{88638AC5-4461-4F47-8EEF-A06C31EEB741}" type="presParOf" srcId="{8D2563D6-A2F8-4D22-BD2D-B5F4563F34B8}" destId="{88DAEF3A-A3A1-4112-B4AE-6943369CF2EB}" srcOrd="1" destOrd="0" presId="urn:microsoft.com/office/officeart/2005/8/layout/hProcess7"/>
    <dgm:cxn modelId="{DDB2749C-DB57-4987-853B-36B7CC7B03B3}" type="presParOf" srcId="{8D2563D6-A2F8-4D22-BD2D-B5F4563F34B8}" destId="{85812EED-75BE-4CED-AF37-99D428D21436}" srcOrd="2" destOrd="0" presId="urn:microsoft.com/office/officeart/2005/8/layout/hProcess7"/>
    <dgm:cxn modelId="{504753D7-9973-46E8-B95A-53800644D98B}" type="presParOf" srcId="{85812EED-75BE-4CED-AF37-99D428D21436}" destId="{4D118DB5-D034-4790-9E25-6704E71198FC}" srcOrd="0" destOrd="0" presId="urn:microsoft.com/office/officeart/2005/8/layout/hProcess7"/>
    <dgm:cxn modelId="{9C7B7D22-760B-493B-AE76-C9AEEEA6D875}" type="presParOf" srcId="{85812EED-75BE-4CED-AF37-99D428D21436}" destId="{F38EDC50-5DA3-4BC8-948E-FF5A63AC83EC}" srcOrd="1" destOrd="0" presId="urn:microsoft.com/office/officeart/2005/8/layout/hProcess7"/>
    <dgm:cxn modelId="{846F988D-2644-475A-BF0D-C30F713B2A3B}" type="presParOf" srcId="{85812EED-75BE-4CED-AF37-99D428D21436}" destId="{F9B76C8A-0ABB-453A-BE73-C3C94CBD7910}" srcOrd="2" destOrd="0" presId="urn:microsoft.com/office/officeart/2005/8/layout/hProcess7"/>
    <dgm:cxn modelId="{C9CEC683-34F2-4430-9D9B-04CABBC16D07}" type="presParOf" srcId="{8D2563D6-A2F8-4D22-BD2D-B5F4563F34B8}" destId="{3251CA43-219F-4D4C-A36E-1A1F00351BFA}" srcOrd="3" destOrd="0" presId="urn:microsoft.com/office/officeart/2005/8/layout/hProcess7"/>
    <dgm:cxn modelId="{73CC89EB-CE10-4116-8D1A-E4507B23D537}" type="presParOf" srcId="{8D2563D6-A2F8-4D22-BD2D-B5F4563F34B8}" destId="{2E196643-DA3E-42A8-8CFF-91096DFBE50E}" srcOrd="4" destOrd="0" presId="urn:microsoft.com/office/officeart/2005/8/layout/hProcess7"/>
    <dgm:cxn modelId="{7784D000-4A3F-4A99-870D-DE060AE40208}" type="presParOf" srcId="{2E196643-DA3E-42A8-8CFF-91096DFBE50E}" destId="{39E0D1B4-0EE1-45F5-B876-ADE4E0150642}" srcOrd="0" destOrd="0" presId="urn:microsoft.com/office/officeart/2005/8/layout/hProcess7"/>
    <dgm:cxn modelId="{CFF88FC8-ACFD-43B1-B474-FB4030D8347B}" type="presParOf" srcId="{2E196643-DA3E-42A8-8CFF-91096DFBE50E}" destId="{0FB54AFC-3272-4444-B447-3C12055797FA}" srcOrd="1" destOrd="0" presId="urn:microsoft.com/office/officeart/2005/8/layout/hProcess7"/>
    <dgm:cxn modelId="{14B67680-90B3-4E93-A6C9-65206C02EA5C}" type="presParOf" srcId="{2E196643-DA3E-42A8-8CFF-91096DFBE50E}" destId="{16569182-9199-4EA1-90AF-B648E6F4461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7DDE9-8580-45E1-A0C2-F43C2207F6F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88F202D-FD87-4D5A-A8E9-3134136F481F}">
      <dgm:prSet phldrT="[Text]"/>
      <dgm:spPr/>
      <dgm:t>
        <a:bodyPr/>
        <a:lstStyle/>
        <a:p>
          <a:r>
            <a:rPr lang="en-US" b="1" dirty="0" smtClean="0"/>
            <a:t>Be honest about the product</a:t>
          </a:r>
          <a:endParaRPr lang="en-US" dirty="0"/>
        </a:p>
      </dgm:t>
    </dgm:pt>
    <dgm:pt modelId="{C7E82B8F-255A-4E37-8EDC-4EDBE4635E82}" type="parTrans" cxnId="{DD5F5880-9743-4F0E-B253-562D5EBA8E8B}">
      <dgm:prSet/>
      <dgm:spPr/>
      <dgm:t>
        <a:bodyPr/>
        <a:lstStyle/>
        <a:p>
          <a:endParaRPr lang="en-US"/>
        </a:p>
      </dgm:t>
    </dgm:pt>
    <dgm:pt modelId="{53384534-0B8F-4B22-B9C4-1977CF1513AA}" type="sibTrans" cxnId="{DD5F5880-9743-4F0E-B253-562D5EBA8E8B}">
      <dgm:prSet/>
      <dgm:spPr/>
      <dgm:t>
        <a:bodyPr/>
        <a:lstStyle/>
        <a:p>
          <a:endParaRPr lang="en-US"/>
        </a:p>
      </dgm:t>
    </dgm:pt>
    <dgm:pt modelId="{B023596A-AFE2-44AE-A3EE-45D5BFF7F405}">
      <dgm:prSet phldrT="[Text]" phldr="1"/>
      <dgm:spPr/>
      <dgm:t>
        <a:bodyPr/>
        <a:lstStyle/>
        <a:p>
          <a:endParaRPr lang="en-US"/>
        </a:p>
      </dgm:t>
    </dgm:pt>
    <dgm:pt modelId="{52440FEC-14FA-40F9-959E-4F04F5745B9D}" type="parTrans" cxnId="{0F2917EB-EED9-45A4-A7E6-05704AA7C69A}">
      <dgm:prSet/>
      <dgm:spPr/>
      <dgm:t>
        <a:bodyPr/>
        <a:lstStyle/>
        <a:p>
          <a:endParaRPr lang="en-US"/>
        </a:p>
      </dgm:t>
    </dgm:pt>
    <dgm:pt modelId="{9029A526-4155-46B8-831D-789F359DCF15}" type="sibTrans" cxnId="{0F2917EB-EED9-45A4-A7E6-05704AA7C69A}">
      <dgm:prSet/>
      <dgm:spPr/>
      <dgm:t>
        <a:bodyPr/>
        <a:lstStyle/>
        <a:p>
          <a:endParaRPr lang="en-US"/>
        </a:p>
      </dgm:t>
    </dgm:pt>
    <dgm:pt modelId="{6E9AC5D1-AF05-4250-912A-6A660FE55840}">
      <dgm:prSet phldrT="[Text]" phldr="1"/>
      <dgm:spPr/>
      <dgm:t>
        <a:bodyPr/>
        <a:lstStyle/>
        <a:p>
          <a:endParaRPr lang="en-US"/>
        </a:p>
      </dgm:t>
    </dgm:pt>
    <dgm:pt modelId="{6E560AC5-3C6F-45F2-B034-A51AD5CFCDAC}" type="parTrans" cxnId="{C183E5D0-461C-42EA-9EB2-CC9DA0C4189B}">
      <dgm:prSet/>
      <dgm:spPr/>
      <dgm:t>
        <a:bodyPr/>
        <a:lstStyle/>
        <a:p>
          <a:endParaRPr lang="en-US"/>
        </a:p>
      </dgm:t>
    </dgm:pt>
    <dgm:pt modelId="{9B876260-6936-4358-8209-A1FBCFE85CAE}" type="sibTrans" cxnId="{C183E5D0-461C-42EA-9EB2-CC9DA0C4189B}">
      <dgm:prSet/>
      <dgm:spPr/>
      <dgm:t>
        <a:bodyPr/>
        <a:lstStyle/>
        <a:p>
          <a:endParaRPr lang="en-US"/>
        </a:p>
      </dgm:t>
    </dgm:pt>
    <dgm:pt modelId="{ECDC5D59-7C6D-4B8C-AD3A-FF4670276568}">
      <dgm:prSet phldrT="[Text]" phldr="1"/>
      <dgm:spPr/>
      <dgm:t>
        <a:bodyPr/>
        <a:lstStyle/>
        <a:p>
          <a:endParaRPr lang="en-US" dirty="0"/>
        </a:p>
      </dgm:t>
    </dgm:pt>
    <dgm:pt modelId="{CB4452C1-1A84-40A1-8BDE-D5888960177D}" type="parTrans" cxnId="{FD3E798A-7E27-4531-869C-3BD12E4B0CE8}">
      <dgm:prSet/>
      <dgm:spPr/>
      <dgm:t>
        <a:bodyPr/>
        <a:lstStyle/>
        <a:p>
          <a:endParaRPr lang="en-US"/>
        </a:p>
      </dgm:t>
    </dgm:pt>
    <dgm:pt modelId="{BF35CCC9-3147-43FD-BB7B-4158FBCEA2DE}" type="sibTrans" cxnId="{FD3E798A-7E27-4531-869C-3BD12E4B0CE8}">
      <dgm:prSet/>
      <dgm:spPr/>
      <dgm:t>
        <a:bodyPr/>
        <a:lstStyle/>
        <a:p>
          <a:endParaRPr lang="en-US"/>
        </a:p>
      </dgm:t>
    </dgm:pt>
    <dgm:pt modelId="{F1298A81-F5B6-47AD-A1E0-5653EE0EC1DD}">
      <dgm:prSet phldrT="[Text]" phldr="1"/>
      <dgm:spPr/>
      <dgm:t>
        <a:bodyPr/>
        <a:lstStyle/>
        <a:p>
          <a:endParaRPr lang="en-US"/>
        </a:p>
      </dgm:t>
    </dgm:pt>
    <dgm:pt modelId="{E45295F5-E6B7-4C24-8B56-56BF5BAB5DBE}" type="parTrans" cxnId="{3A9E81D1-1A7E-4E54-8678-C5630D39E77B}">
      <dgm:prSet/>
      <dgm:spPr/>
      <dgm:t>
        <a:bodyPr/>
        <a:lstStyle/>
        <a:p>
          <a:endParaRPr lang="en-US"/>
        </a:p>
      </dgm:t>
    </dgm:pt>
    <dgm:pt modelId="{9F1288F0-B0DF-49A0-9F2E-5BF80F5EBF13}" type="sibTrans" cxnId="{3A9E81D1-1A7E-4E54-8678-C5630D39E77B}">
      <dgm:prSet/>
      <dgm:spPr/>
      <dgm:t>
        <a:bodyPr/>
        <a:lstStyle/>
        <a:p>
          <a:endParaRPr lang="en-US"/>
        </a:p>
      </dgm:t>
    </dgm:pt>
    <dgm:pt modelId="{8AD0A6BB-662B-4D1C-A5A5-77FACA8669B0}">
      <dgm:prSet phldrT="[Text]" phldr="1"/>
      <dgm:spPr/>
      <dgm:t>
        <a:bodyPr/>
        <a:lstStyle/>
        <a:p>
          <a:endParaRPr lang="en-US"/>
        </a:p>
      </dgm:t>
    </dgm:pt>
    <dgm:pt modelId="{E8560F56-A8A9-4A63-B1C2-1224293EEFCF}" type="parTrans" cxnId="{C454F806-C76A-4688-90B8-AEBAAD2BA037}">
      <dgm:prSet/>
      <dgm:spPr/>
      <dgm:t>
        <a:bodyPr/>
        <a:lstStyle/>
        <a:p>
          <a:endParaRPr lang="en-US"/>
        </a:p>
      </dgm:t>
    </dgm:pt>
    <dgm:pt modelId="{696CD02C-35F4-499D-90FA-15E6FEFE3784}" type="sibTrans" cxnId="{C454F806-C76A-4688-90B8-AEBAAD2BA037}">
      <dgm:prSet/>
      <dgm:spPr/>
      <dgm:t>
        <a:bodyPr/>
        <a:lstStyle/>
        <a:p>
          <a:endParaRPr lang="en-US"/>
        </a:p>
      </dgm:t>
    </dgm:pt>
    <dgm:pt modelId="{F306121F-4361-4035-A5A8-330B993D3489}">
      <dgm:prSet phldrT="[Text]" phldr="1"/>
      <dgm:spPr/>
      <dgm:t>
        <a:bodyPr/>
        <a:lstStyle/>
        <a:p>
          <a:endParaRPr lang="en-US"/>
        </a:p>
      </dgm:t>
    </dgm:pt>
    <dgm:pt modelId="{CF11E175-D48E-4DD2-86C3-1C4182F0A018}" type="parTrans" cxnId="{419CFD55-E86E-47C4-ABF4-319B22F9D5FA}">
      <dgm:prSet/>
      <dgm:spPr/>
      <dgm:t>
        <a:bodyPr/>
        <a:lstStyle/>
        <a:p>
          <a:endParaRPr lang="en-US"/>
        </a:p>
      </dgm:t>
    </dgm:pt>
    <dgm:pt modelId="{57E924A6-3958-4E32-9C74-2F7C6C3996A5}" type="sibTrans" cxnId="{419CFD55-E86E-47C4-ABF4-319B22F9D5FA}">
      <dgm:prSet/>
      <dgm:spPr/>
      <dgm:t>
        <a:bodyPr/>
        <a:lstStyle/>
        <a:p>
          <a:endParaRPr lang="en-US"/>
        </a:p>
      </dgm:t>
    </dgm:pt>
    <dgm:pt modelId="{8137CBD5-E4A9-40B4-8965-85A8439BCA5B}" type="pres">
      <dgm:prSet presAssocID="{DB87DDE9-8580-45E1-A0C2-F43C2207F6F9}" presName="Name0" presStyleCnt="0">
        <dgm:presLayoutVars>
          <dgm:chMax val="7"/>
          <dgm:dir/>
          <dgm:animLvl val="lvl"/>
          <dgm:resizeHandles val="exact"/>
        </dgm:presLayoutVars>
      </dgm:prSet>
      <dgm:spPr/>
      <dgm:t>
        <a:bodyPr/>
        <a:lstStyle/>
        <a:p>
          <a:endParaRPr lang="en-US"/>
        </a:p>
      </dgm:t>
    </dgm:pt>
    <dgm:pt modelId="{C3122B43-356F-4A0B-BA23-A652F072BD99}" type="pres">
      <dgm:prSet presAssocID="{188F202D-FD87-4D5A-A8E9-3134136F481F}" presName="circle1" presStyleLbl="node1" presStyleIdx="0" presStyleCnt="3"/>
      <dgm:spPr/>
    </dgm:pt>
    <dgm:pt modelId="{F919ABA9-9A95-40E3-B895-6DA42439CD3E}" type="pres">
      <dgm:prSet presAssocID="{188F202D-FD87-4D5A-A8E9-3134136F481F}" presName="space" presStyleCnt="0"/>
      <dgm:spPr/>
    </dgm:pt>
    <dgm:pt modelId="{22DCC2B9-78DB-4AAE-B38F-B48CD0E6EEDA}" type="pres">
      <dgm:prSet presAssocID="{188F202D-FD87-4D5A-A8E9-3134136F481F}" presName="rect1" presStyleLbl="alignAcc1" presStyleIdx="0" presStyleCnt="3" custLinFactNeighborX="26786" custLinFactNeighborY="-22917"/>
      <dgm:spPr/>
      <dgm:t>
        <a:bodyPr/>
        <a:lstStyle/>
        <a:p>
          <a:endParaRPr lang="en-US"/>
        </a:p>
      </dgm:t>
    </dgm:pt>
    <dgm:pt modelId="{2A64851B-93B1-44FE-9C56-2AC90D6BDD31}" type="pres">
      <dgm:prSet presAssocID="{B023596A-AFE2-44AE-A3EE-45D5BFF7F405}" presName="vertSpace2" presStyleLbl="node1" presStyleIdx="0" presStyleCnt="3"/>
      <dgm:spPr/>
    </dgm:pt>
    <dgm:pt modelId="{E4AA6E42-5559-4848-A222-41DBB6365D9F}" type="pres">
      <dgm:prSet presAssocID="{B023596A-AFE2-44AE-A3EE-45D5BFF7F405}" presName="circle2" presStyleLbl="node1" presStyleIdx="1" presStyleCnt="3"/>
      <dgm:spPr/>
    </dgm:pt>
    <dgm:pt modelId="{1BB34E86-1330-4ADC-824B-F9129C7AC008}" type="pres">
      <dgm:prSet presAssocID="{B023596A-AFE2-44AE-A3EE-45D5BFF7F405}" presName="rect2" presStyleLbl="alignAcc1" presStyleIdx="1" presStyleCnt="3"/>
      <dgm:spPr/>
      <dgm:t>
        <a:bodyPr/>
        <a:lstStyle/>
        <a:p>
          <a:endParaRPr lang="en-US"/>
        </a:p>
      </dgm:t>
    </dgm:pt>
    <dgm:pt modelId="{3C0660D3-AA97-4EC7-9CD5-9A5AEE2F0F56}" type="pres">
      <dgm:prSet presAssocID="{F1298A81-F5B6-47AD-A1E0-5653EE0EC1DD}" presName="vertSpace3" presStyleLbl="node1" presStyleIdx="1" presStyleCnt="3"/>
      <dgm:spPr/>
    </dgm:pt>
    <dgm:pt modelId="{DA6F428F-117B-4140-89F7-7B3C192BBD03}" type="pres">
      <dgm:prSet presAssocID="{F1298A81-F5B6-47AD-A1E0-5653EE0EC1DD}" presName="circle3" presStyleLbl="node1" presStyleIdx="2" presStyleCnt="3"/>
      <dgm:spPr/>
    </dgm:pt>
    <dgm:pt modelId="{2E96102F-D98E-4798-BE6B-64E49A223057}" type="pres">
      <dgm:prSet presAssocID="{F1298A81-F5B6-47AD-A1E0-5653EE0EC1DD}" presName="rect3" presStyleLbl="alignAcc1" presStyleIdx="2" presStyleCnt="3"/>
      <dgm:spPr/>
      <dgm:t>
        <a:bodyPr/>
        <a:lstStyle/>
        <a:p>
          <a:endParaRPr lang="en-US"/>
        </a:p>
      </dgm:t>
    </dgm:pt>
    <dgm:pt modelId="{BCC4C064-72B8-46F0-A32C-277E5AA12058}" type="pres">
      <dgm:prSet presAssocID="{188F202D-FD87-4D5A-A8E9-3134136F481F}" presName="rect1ParTx" presStyleLbl="alignAcc1" presStyleIdx="2" presStyleCnt="3">
        <dgm:presLayoutVars>
          <dgm:chMax val="1"/>
          <dgm:bulletEnabled val="1"/>
        </dgm:presLayoutVars>
      </dgm:prSet>
      <dgm:spPr/>
      <dgm:t>
        <a:bodyPr/>
        <a:lstStyle/>
        <a:p>
          <a:endParaRPr lang="en-US"/>
        </a:p>
      </dgm:t>
    </dgm:pt>
    <dgm:pt modelId="{B714E4A2-DA4E-4A2C-8E82-5073AA7613E2}" type="pres">
      <dgm:prSet presAssocID="{188F202D-FD87-4D5A-A8E9-3134136F481F}" presName="rect1ChTx" presStyleLbl="alignAcc1" presStyleIdx="2" presStyleCnt="3">
        <dgm:presLayoutVars>
          <dgm:bulletEnabled val="1"/>
        </dgm:presLayoutVars>
      </dgm:prSet>
      <dgm:spPr/>
      <dgm:t>
        <a:bodyPr/>
        <a:lstStyle/>
        <a:p>
          <a:endParaRPr lang="en-US"/>
        </a:p>
      </dgm:t>
    </dgm:pt>
    <dgm:pt modelId="{CEC26CA7-AE44-4286-9B32-6117F5B651E7}" type="pres">
      <dgm:prSet presAssocID="{B023596A-AFE2-44AE-A3EE-45D5BFF7F405}" presName="rect2ParTx" presStyleLbl="alignAcc1" presStyleIdx="2" presStyleCnt="3">
        <dgm:presLayoutVars>
          <dgm:chMax val="1"/>
          <dgm:bulletEnabled val="1"/>
        </dgm:presLayoutVars>
      </dgm:prSet>
      <dgm:spPr/>
      <dgm:t>
        <a:bodyPr/>
        <a:lstStyle/>
        <a:p>
          <a:endParaRPr lang="en-US"/>
        </a:p>
      </dgm:t>
    </dgm:pt>
    <dgm:pt modelId="{E7827CD5-9A50-4164-ADC8-4858C58B0E11}" type="pres">
      <dgm:prSet presAssocID="{B023596A-AFE2-44AE-A3EE-45D5BFF7F405}" presName="rect2ChTx" presStyleLbl="alignAcc1" presStyleIdx="2" presStyleCnt="3">
        <dgm:presLayoutVars>
          <dgm:bulletEnabled val="1"/>
        </dgm:presLayoutVars>
      </dgm:prSet>
      <dgm:spPr/>
      <dgm:t>
        <a:bodyPr/>
        <a:lstStyle/>
        <a:p>
          <a:endParaRPr lang="en-US"/>
        </a:p>
      </dgm:t>
    </dgm:pt>
    <dgm:pt modelId="{74987657-BD99-4725-933D-BDC49ED5FD98}" type="pres">
      <dgm:prSet presAssocID="{F1298A81-F5B6-47AD-A1E0-5653EE0EC1DD}" presName="rect3ParTx" presStyleLbl="alignAcc1" presStyleIdx="2" presStyleCnt="3">
        <dgm:presLayoutVars>
          <dgm:chMax val="1"/>
          <dgm:bulletEnabled val="1"/>
        </dgm:presLayoutVars>
      </dgm:prSet>
      <dgm:spPr/>
      <dgm:t>
        <a:bodyPr/>
        <a:lstStyle/>
        <a:p>
          <a:endParaRPr lang="en-US"/>
        </a:p>
      </dgm:t>
    </dgm:pt>
    <dgm:pt modelId="{C676FAF7-C689-4E25-A34F-422AD130C391}" type="pres">
      <dgm:prSet presAssocID="{F1298A81-F5B6-47AD-A1E0-5653EE0EC1DD}" presName="rect3ChTx" presStyleLbl="alignAcc1" presStyleIdx="2" presStyleCnt="3">
        <dgm:presLayoutVars>
          <dgm:bulletEnabled val="1"/>
        </dgm:presLayoutVars>
      </dgm:prSet>
      <dgm:spPr/>
      <dgm:t>
        <a:bodyPr/>
        <a:lstStyle/>
        <a:p>
          <a:endParaRPr lang="en-US"/>
        </a:p>
      </dgm:t>
    </dgm:pt>
  </dgm:ptLst>
  <dgm:cxnLst>
    <dgm:cxn modelId="{FA990D38-D946-4D4A-AEB8-0E872F0E8159}" type="presOf" srcId="{B023596A-AFE2-44AE-A3EE-45D5BFF7F405}" destId="{CEC26CA7-AE44-4286-9B32-6117F5B651E7}" srcOrd="1" destOrd="0" presId="urn:microsoft.com/office/officeart/2005/8/layout/target3"/>
    <dgm:cxn modelId="{270BB40A-EA1E-4FE5-A763-6656700A561C}" type="presOf" srcId="{DB87DDE9-8580-45E1-A0C2-F43C2207F6F9}" destId="{8137CBD5-E4A9-40B4-8965-85A8439BCA5B}" srcOrd="0" destOrd="0" presId="urn:microsoft.com/office/officeart/2005/8/layout/target3"/>
    <dgm:cxn modelId="{419CFD55-E86E-47C4-ABF4-319B22F9D5FA}" srcId="{F1298A81-F5B6-47AD-A1E0-5653EE0EC1DD}" destId="{F306121F-4361-4035-A5A8-330B993D3489}" srcOrd="1" destOrd="0" parTransId="{CF11E175-D48E-4DD2-86C3-1C4182F0A018}" sibTransId="{57E924A6-3958-4E32-9C74-2F7C6C3996A5}"/>
    <dgm:cxn modelId="{08F8201B-596F-4DF6-9EA6-14794AB45046}" type="presOf" srcId="{F1298A81-F5B6-47AD-A1E0-5653EE0EC1DD}" destId="{74987657-BD99-4725-933D-BDC49ED5FD98}" srcOrd="1" destOrd="0" presId="urn:microsoft.com/office/officeart/2005/8/layout/target3"/>
    <dgm:cxn modelId="{6128ADF2-B11A-4A66-8897-7300067873F2}" type="presOf" srcId="{188F202D-FD87-4D5A-A8E9-3134136F481F}" destId="{22DCC2B9-78DB-4AAE-B38F-B48CD0E6EEDA}" srcOrd="0" destOrd="0" presId="urn:microsoft.com/office/officeart/2005/8/layout/target3"/>
    <dgm:cxn modelId="{65914FAA-C324-4F82-81F0-D67BCB64C3AF}" type="presOf" srcId="{B023596A-AFE2-44AE-A3EE-45D5BFF7F405}" destId="{1BB34E86-1330-4ADC-824B-F9129C7AC008}" srcOrd="0" destOrd="0" presId="urn:microsoft.com/office/officeart/2005/8/layout/target3"/>
    <dgm:cxn modelId="{F4413E23-3E4D-41C4-B177-DC859C7DE88D}" type="presOf" srcId="{188F202D-FD87-4D5A-A8E9-3134136F481F}" destId="{BCC4C064-72B8-46F0-A32C-277E5AA12058}" srcOrd="1" destOrd="0" presId="urn:microsoft.com/office/officeart/2005/8/layout/target3"/>
    <dgm:cxn modelId="{413C281E-9C07-43E3-8891-002577155054}" type="presOf" srcId="{F306121F-4361-4035-A5A8-330B993D3489}" destId="{C676FAF7-C689-4E25-A34F-422AD130C391}" srcOrd="0" destOrd="1" presId="urn:microsoft.com/office/officeart/2005/8/layout/target3"/>
    <dgm:cxn modelId="{C454F806-C76A-4688-90B8-AEBAAD2BA037}" srcId="{F1298A81-F5B6-47AD-A1E0-5653EE0EC1DD}" destId="{8AD0A6BB-662B-4D1C-A5A5-77FACA8669B0}" srcOrd="0" destOrd="0" parTransId="{E8560F56-A8A9-4A63-B1C2-1224293EEFCF}" sibTransId="{696CD02C-35F4-499D-90FA-15E6FEFE3784}"/>
    <dgm:cxn modelId="{14EE36A0-A418-46B8-BD75-C1463F31F86F}" type="presOf" srcId="{ECDC5D59-7C6D-4B8C-AD3A-FF4670276568}" destId="{E7827CD5-9A50-4164-ADC8-4858C58B0E11}" srcOrd="0" destOrd="1" presId="urn:microsoft.com/office/officeart/2005/8/layout/target3"/>
    <dgm:cxn modelId="{C183E5D0-461C-42EA-9EB2-CC9DA0C4189B}" srcId="{B023596A-AFE2-44AE-A3EE-45D5BFF7F405}" destId="{6E9AC5D1-AF05-4250-912A-6A660FE55840}" srcOrd="0" destOrd="0" parTransId="{6E560AC5-3C6F-45F2-B034-A51AD5CFCDAC}" sibTransId="{9B876260-6936-4358-8209-A1FBCFE85CAE}"/>
    <dgm:cxn modelId="{E2990333-3AB8-49DE-A8C3-23E80FE04700}" type="presOf" srcId="{6E9AC5D1-AF05-4250-912A-6A660FE55840}" destId="{E7827CD5-9A50-4164-ADC8-4858C58B0E11}" srcOrd="0" destOrd="0" presId="urn:microsoft.com/office/officeart/2005/8/layout/target3"/>
    <dgm:cxn modelId="{8F8C4FA4-7CFE-40F4-AF26-0D051B085AC2}" type="presOf" srcId="{F1298A81-F5B6-47AD-A1E0-5653EE0EC1DD}" destId="{2E96102F-D98E-4798-BE6B-64E49A223057}" srcOrd="0" destOrd="0" presId="urn:microsoft.com/office/officeart/2005/8/layout/target3"/>
    <dgm:cxn modelId="{3A9E81D1-1A7E-4E54-8678-C5630D39E77B}" srcId="{DB87DDE9-8580-45E1-A0C2-F43C2207F6F9}" destId="{F1298A81-F5B6-47AD-A1E0-5653EE0EC1DD}" srcOrd="2" destOrd="0" parTransId="{E45295F5-E6B7-4C24-8B56-56BF5BAB5DBE}" sibTransId="{9F1288F0-B0DF-49A0-9F2E-5BF80F5EBF13}"/>
    <dgm:cxn modelId="{DD5F5880-9743-4F0E-B253-562D5EBA8E8B}" srcId="{DB87DDE9-8580-45E1-A0C2-F43C2207F6F9}" destId="{188F202D-FD87-4D5A-A8E9-3134136F481F}" srcOrd="0" destOrd="0" parTransId="{C7E82B8F-255A-4E37-8EDC-4EDBE4635E82}" sibTransId="{53384534-0B8F-4B22-B9C4-1977CF1513AA}"/>
    <dgm:cxn modelId="{FD3E798A-7E27-4531-869C-3BD12E4B0CE8}" srcId="{B023596A-AFE2-44AE-A3EE-45D5BFF7F405}" destId="{ECDC5D59-7C6D-4B8C-AD3A-FF4670276568}" srcOrd="1" destOrd="0" parTransId="{CB4452C1-1A84-40A1-8BDE-D5888960177D}" sibTransId="{BF35CCC9-3147-43FD-BB7B-4158FBCEA2DE}"/>
    <dgm:cxn modelId="{0F2917EB-EED9-45A4-A7E6-05704AA7C69A}" srcId="{DB87DDE9-8580-45E1-A0C2-F43C2207F6F9}" destId="{B023596A-AFE2-44AE-A3EE-45D5BFF7F405}" srcOrd="1" destOrd="0" parTransId="{52440FEC-14FA-40F9-959E-4F04F5745B9D}" sibTransId="{9029A526-4155-46B8-831D-789F359DCF15}"/>
    <dgm:cxn modelId="{DD22F2FE-530A-49F1-89C2-0AA18294D77B}" type="presOf" srcId="{8AD0A6BB-662B-4D1C-A5A5-77FACA8669B0}" destId="{C676FAF7-C689-4E25-A34F-422AD130C391}" srcOrd="0" destOrd="0" presId="urn:microsoft.com/office/officeart/2005/8/layout/target3"/>
    <dgm:cxn modelId="{3A2E95D0-555F-420B-9204-BA8CA2298E8F}" type="presParOf" srcId="{8137CBD5-E4A9-40B4-8965-85A8439BCA5B}" destId="{C3122B43-356F-4A0B-BA23-A652F072BD99}" srcOrd="0" destOrd="0" presId="urn:microsoft.com/office/officeart/2005/8/layout/target3"/>
    <dgm:cxn modelId="{9AD92DED-DC8D-4556-B298-77EB9B0DDE33}" type="presParOf" srcId="{8137CBD5-E4A9-40B4-8965-85A8439BCA5B}" destId="{F919ABA9-9A95-40E3-B895-6DA42439CD3E}" srcOrd="1" destOrd="0" presId="urn:microsoft.com/office/officeart/2005/8/layout/target3"/>
    <dgm:cxn modelId="{AAE27859-53AA-4000-8ACA-A56DA293B062}" type="presParOf" srcId="{8137CBD5-E4A9-40B4-8965-85A8439BCA5B}" destId="{22DCC2B9-78DB-4AAE-B38F-B48CD0E6EEDA}" srcOrd="2" destOrd="0" presId="urn:microsoft.com/office/officeart/2005/8/layout/target3"/>
    <dgm:cxn modelId="{83D278CC-DBF2-4E7B-AD7D-298537AF00D1}" type="presParOf" srcId="{8137CBD5-E4A9-40B4-8965-85A8439BCA5B}" destId="{2A64851B-93B1-44FE-9C56-2AC90D6BDD31}" srcOrd="3" destOrd="0" presId="urn:microsoft.com/office/officeart/2005/8/layout/target3"/>
    <dgm:cxn modelId="{D8197239-FAA1-411F-B1BF-EB2E80BCC2E0}" type="presParOf" srcId="{8137CBD5-E4A9-40B4-8965-85A8439BCA5B}" destId="{E4AA6E42-5559-4848-A222-41DBB6365D9F}" srcOrd="4" destOrd="0" presId="urn:microsoft.com/office/officeart/2005/8/layout/target3"/>
    <dgm:cxn modelId="{24C7D6F5-A0AE-4BC4-8BD0-094F17BD8D83}" type="presParOf" srcId="{8137CBD5-E4A9-40B4-8965-85A8439BCA5B}" destId="{1BB34E86-1330-4ADC-824B-F9129C7AC008}" srcOrd="5" destOrd="0" presId="urn:microsoft.com/office/officeart/2005/8/layout/target3"/>
    <dgm:cxn modelId="{F56FEEA3-38EE-4BFE-95D7-EAB274789AFB}" type="presParOf" srcId="{8137CBD5-E4A9-40B4-8965-85A8439BCA5B}" destId="{3C0660D3-AA97-4EC7-9CD5-9A5AEE2F0F56}" srcOrd="6" destOrd="0" presId="urn:microsoft.com/office/officeart/2005/8/layout/target3"/>
    <dgm:cxn modelId="{13E7287C-19ED-45B3-BB3F-501B64B3B971}" type="presParOf" srcId="{8137CBD5-E4A9-40B4-8965-85A8439BCA5B}" destId="{DA6F428F-117B-4140-89F7-7B3C192BBD03}" srcOrd="7" destOrd="0" presId="urn:microsoft.com/office/officeart/2005/8/layout/target3"/>
    <dgm:cxn modelId="{A53FC558-7557-4CEF-B229-11460E284CC4}" type="presParOf" srcId="{8137CBD5-E4A9-40B4-8965-85A8439BCA5B}" destId="{2E96102F-D98E-4798-BE6B-64E49A223057}" srcOrd="8" destOrd="0" presId="urn:microsoft.com/office/officeart/2005/8/layout/target3"/>
    <dgm:cxn modelId="{EA06476F-35FE-423C-8B03-A1A0DE85D1E6}" type="presParOf" srcId="{8137CBD5-E4A9-40B4-8965-85A8439BCA5B}" destId="{BCC4C064-72B8-46F0-A32C-277E5AA12058}" srcOrd="9" destOrd="0" presId="urn:microsoft.com/office/officeart/2005/8/layout/target3"/>
    <dgm:cxn modelId="{5D0847BB-22A3-4378-ADB5-279A602AD1D2}" type="presParOf" srcId="{8137CBD5-E4A9-40B4-8965-85A8439BCA5B}" destId="{B714E4A2-DA4E-4A2C-8E82-5073AA7613E2}" srcOrd="10" destOrd="0" presId="urn:microsoft.com/office/officeart/2005/8/layout/target3"/>
    <dgm:cxn modelId="{6D3EDD20-5901-4788-9EBF-5287C72B14B1}" type="presParOf" srcId="{8137CBD5-E4A9-40B4-8965-85A8439BCA5B}" destId="{CEC26CA7-AE44-4286-9B32-6117F5B651E7}" srcOrd="11" destOrd="0" presId="urn:microsoft.com/office/officeart/2005/8/layout/target3"/>
    <dgm:cxn modelId="{EF1DE335-4F94-4218-8060-E79DA0E7677B}" type="presParOf" srcId="{8137CBD5-E4A9-40B4-8965-85A8439BCA5B}" destId="{E7827CD5-9A50-4164-ADC8-4858C58B0E11}" srcOrd="12" destOrd="0" presId="urn:microsoft.com/office/officeart/2005/8/layout/target3"/>
    <dgm:cxn modelId="{52337003-7ED8-4305-AB28-1F3511CAF9E8}" type="presParOf" srcId="{8137CBD5-E4A9-40B4-8965-85A8439BCA5B}" destId="{74987657-BD99-4725-933D-BDC49ED5FD98}" srcOrd="13" destOrd="0" presId="urn:microsoft.com/office/officeart/2005/8/layout/target3"/>
    <dgm:cxn modelId="{C5B68096-EB77-4B0E-BD10-6C5B663646D2}" type="presParOf" srcId="{8137CBD5-E4A9-40B4-8965-85A8439BCA5B}" destId="{C676FAF7-C689-4E25-A34F-422AD130C39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B61C-4092-435B-A494-F8FAE7C1D1F4}">
      <dsp:nvSpPr>
        <dsp:cNvPr id="0" name=""/>
        <dsp:cNvSpPr/>
      </dsp:nvSpPr>
      <dsp:spPr>
        <a:xfrm>
          <a:off x="-5008172" y="-767322"/>
          <a:ext cx="5964424" cy="5964424"/>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C87D4-33E3-418D-ABC4-F03873E7E57D}">
      <dsp:nvSpPr>
        <dsp:cNvPr id="0" name=""/>
        <dsp:cNvSpPr/>
      </dsp:nvSpPr>
      <dsp:spPr>
        <a:xfrm>
          <a:off x="500732" y="340561"/>
          <a:ext cx="3868083" cy="68147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Effective Listening</a:t>
          </a:r>
          <a:endParaRPr lang="en-US" sz="2100" kern="1200" dirty="0"/>
        </a:p>
      </dsp:txBody>
      <dsp:txXfrm>
        <a:off x="500732" y="340561"/>
        <a:ext cx="3868083" cy="681477"/>
      </dsp:txXfrm>
    </dsp:sp>
    <dsp:sp modelId="{90BF791D-216F-4EB6-8B12-578AFD28781B}">
      <dsp:nvSpPr>
        <dsp:cNvPr id="0" name=""/>
        <dsp:cNvSpPr/>
      </dsp:nvSpPr>
      <dsp:spPr>
        <a:xfrm>
          <a:off x="74809" y="255376"/>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DA468-42E5-4493-A2F3-4477A5BADF33}">
      <dsp:nvSpPr>
        <dsp:cNvPr id="0" name=""/>
        <dsp:cNvSpPr/>
      </dsp:nvSpPr>
      <dsp:spPr>
        <a:xfrm>
          <a:off x="891439" y="1362954"/>
          <a:ext cx="3477377" cy="681477"/>
        </a:xfrm>
        <a:prstGeom prst="rect">
          <a:avLst/>
        </a:prstGeom>
        <a:solidFill>
          <a:srgbClr val="A3AF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Understanding Personalities</a:t>
          </a:r>
        </a:p>
      </dsp:txBody>
      <dsp:txXfrm>
        <a:off x="891439" y="1362954"/>
        <a:ext cx="3477377" cy="681477"/>
      </dsp:txXfrm>
    </dsp:sp>
    <dsp:sp modelId="{C571AC78-F821-48FB-9477-3B746495E6ED}">
      <dsp:nvSpPr>
        <dsp:cNvPr id="0" name=""/>
        <dsp:cNvSpPr/>
      </dsp:nvSpPr>
      <dsp:spPr>
        <a:xfrm>
          <a:off x="465515" y="1277770"/>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FA8B4-6A6A-4A3E-AB22-C808982AF52F}">
      <dsp:nvSpPr>
        <dsp:cNvPr id="0" name=""/>
        <dsp:cNvSpPr/>
      </dsp:nvSpPr>
      <dsp:spPr>
        <a:xfrm>
          <a:off x="891439" y="2385347"/>
          <a:ext cx="3477377" cy="68147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Balanced Presentation  of Capabilities</a:t>
          </a:r>
        </a:p>
      </dsp:txBody>
      <dsp:txXfrm>
        <a:off x="891439" y="2385347"/>
        <a:ext cx="3477377" cy="681477"/>
      </dsp:txXfrm>
    </dsp:sp>
    <dsp:sp modelId="{F1ABC15F-6522-4479-981D-4C574BD5FD62}">
      <dsp:nvSpPr>
        <dsp:cNvPr id="0" name=""/>
        <dsp:cNvSpPr/>
      </dsp:nvSpPr>
      <dsp:spPr>
        <a:xfrm>
          <a:off x="465515" y="2300163"/>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EF0E-3A6A-41D6-8FEB-D24317102908}">
      <dsp:nvSpPr>
        <dsp:cNvPr id="0" name=""/>
        <dsp:cNvSpPr/>
      </dsp:nvSpPr>
      <dsp:spPr>
        <a:xfrm>
          <a:off x="500732" y="3407741"/>
          <a:ext cx="3868083" cy="681477"/>
        </a:xfrm>
        <a:prstGeom prst="rect">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Building Trust &amp; Rapport</a:t>
          </a:r>
        </a:p>
      </dsp:txBody>
      <dsp:txXfrm>
        <a:off x="500732" y="3407741"/>
        <a:ext cx="3868083" cy="681477"/>
      </dsp:txXfrm>
    </dsp:sp>
    <dsp:sp modelId="{77410CF9-C49E-42EA-A9FB-D1CF5EDEDF03}">
      <dsp:nvSpPr>
        <dsp:cNvPr id="0" name=""/>
        <dsp:cNvSpPr/>
      </dsp:nvSpPr>
      <dsp:spPr>
        <a:xfrm>
          <a:off x="74809" y="3322556"/>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B61C-4092-435B-A494-F8FAE7C1D1F4}">
      <dsp:nvSpPr>
        <dsp:cNvPr id="0" name=""/>
        <dsp:cNvSpPr/>
      </dsp:nvSpPr>
      <dsp:spPr>
        <a:xfrm>
          <a:off x="-5008172" y="-767322"/>
          <a:ext cx="5964424" cy="5964424"/>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C87D4-33E3-418D-ABC4-F03873E7E57D}">
      <dsp:nvSpPr>
        <dsp:cNvPr id="0" name=""/>
        <dsp:cNvSpPr/>
      </dsp:nvSpPr>
      <dsp:spPr>
        <a:xfrm>
          <a:off x="500732" y="260218"/>
          <a:ext cx="3868083" cy="842162"/>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5880" rIns="55880" bIns="55880" numCol="1" spcCol="1270" anchor="ctr" anchorCtr="0">
          <a:noAutofit/>
        </a:bodyPr>
        <a:lstStyle/>
        <a:p>
          <a:pPr lvl="0" algn="l" defTabSz="977900">
            <a:lnSpc>
              <a:spcPct val="100000"/>
            </a:lnSpc>
            <a:spcBef>
              <a:spcPct val="0"/>
            </a:spcBef>
            <a:spcAft>
              <a:spcPts val="0"/>
            </a:spcAft>
          </a:pPr>
          <a:r>
            <a:rPr lang="en-US" sz="2200" kern="1200" dirty="0" smtClean="0"/>
            <a:t>Technical Interchange/</a:t>
          </a:r>
        </a:p>
        <a:p>
          <a:pPr lvl="0" algn="l" defTabSz="977900">
            <a:lnSpc>
              <a:spcPct val="100000"/>
            </a:lnSpc>
            <a:spcBef>
              <a:spcPct val="0"/>
            </a:spcBef>
            <a:spcAft>
              <a:spcPts val="0"/>
            </a:spcAft>
          </a:pPr>
          <a:r>
            <a:rPr lang="en-US" sz="2200" kern="1200" dirty="0" smtClean="0"/>
            <a:t>Solving Problems</a:t>
          </a:r>
          <a:endParaRPr lang="en-US" sz="2200" kern="1200" dirty="0"/>
        </a:p>
      </dsp:txBody>
      <dsp:txXfrm>
        <a:off x="500732" y="260218"/>
        <a:ext cx="3868083" cy="842162"/>
      </dsp:txXfrm>
    </dsp:sp>
    <dsp:sp modelId="{90BF791D-216F-4EB6-8B12-578AFD28781B}">
      <dsp:nvSpPr>
        <dsp:cNvPr id="0" name=""/>
        <dsp:cNvSpPr/>
      </dsp:nvSpPr>
      <dsp:spPr>
        <a:xfrm>
          <a:off x="74809" y="255376"/>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DA468-42E5-4493-A2F3-4477A5BADF33}">
      <dsp:nvSpPr>
        <dsp:cNvPr id="0" name=""/>
        <dsp:cNvSpPr/>
      </dsp:nvSpPr>
      <dsp:spPr>
        <a:xfrm>
          <a:off x="891439" y="1238206"/>
          <a:ext cx="3477377" cy="930973"/>
        </a:xfrm>
        <a:prstGeom prst="rect">
          <a:avLst/>
        </a:prstGeom>
        <a:solidFill>
          <a:srgbClr val="A3AF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100000"/>
            </a:lnSpc>
            <a:spcBef>
              <a:spcPct val="0"/>
            </a:spcBef>
            <a:spcAft>
              <a:spcPts val="0"/>
            </a:spcAft>
          </a:pPr>
          <a:r>
            <a:rPr lang="en-US" sz="2100" kern="1200" dirty="0" smtClean="0"/>
            <a:t>Quantifying Numbers </a:t>
          </a:r>
        </a:p>
        <a:p>
          <a:pPr lvl="0" algn="l" defTabSz="933450">
            <a:lnSpc>
              <a:spcPct val="100000"/>
            </a:lnSpc>
            <a:spcBef>
              <a:spcPct val="0"/>
            </a:spcBef>
            <a:spcAft>
              <a:spcPts val="0"/>
            </a:spcAft>
          </a:pPr>
          <a:r>
            <a:rPr lang="en-US" sz="2100" kern="1200" dirty="0" smtClean="0"/>
            <a:t>&amp; Value Proposition</a:t>
          </a:r>
        </a:p>
      </dsp:txBody>
      <dsp:txXfrm>
        <a:off x="891439" y="1238206"/>
        <a:ext cx="3477377" cy="930973"/>
      </dsp:txXfrm>
    </dsp:sp>
    <dsp:sp modelId="{C571AC78-F821-48FB-9477-3B746495E6ED}">
      <dsp:nvSpPr>
        <dsp:cNvPr id="0" name=""/>
        <dsp:cNvSpPr/>
      </dsp:nvSpPr>
      <dsp:spPr>
        <a:xfrm>
          <a:off x="465515" y="1277770"/>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FA8B4-6A6A-4A3E-AB22-C808982AF52F}">
      <dsp:nvSpPr>
        <dsp:cNvPr id="0" name=""/>
        <dsp:cNvSpPr/>
      </dsp:nvSpPr>
      <dsp:spPr>
        <a:xfrm>
          <a:off x="891439" y="2292391"/>
          <a:ext cx="3477377" cy="867391"/>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Spontaneous Interaction</a:t>
          </a:r>
        </a:p>
      </dsp:txBody>
      <dsp:txXfrm>
        <a:off x="891439" y="2292391"/>
        <a:ext cx="3477377" cy="867391"/>
      </dsp:txXfrm>
    </dsp:sp>
    <dsp:sp modelId="{F1ABC15F-6522-4479-981D-4C574BD5FD62}">
      <dsp:nvSpPr>
        <dsp:cNvPr id="0" name=""/>
        <dsp:cNvSpPr/>
      </dsp:nvSpPr>
      <dsp:spPr>
        <a:xfrm>
          <a:off x="465515" y="2300163"/>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EF0E-3A6A-41D6-8FEB-D24317102908}">
      <dsp:nvSpPr>
        <dsp:cNvPr id="0" name=""/>
        <dsp:cNvSpPr/>
      </dsp:nvSpPr>
      <dsp:spPr>
        <a:xfrm>
          <a:off x="500732" y="3346578"/>
          <a:ext cx="3868083" cy="803802"/>
        </a:xfrm>
        <a:prstGeom prst="rect">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923" tIns="50800" rIns="50800" bIns="50800" numCol="1" spcCol="1270" anchor="ctr" anchorCtr="0">
          <a:noAutofit/>
        </a:bodyPr>
        <a:lstStyle/>
        <a:p>
          <a:pPr lvl="0" algn="l" defTabSz="889000">
            <a:lnSpc>
              <a:spcPct val="100000"/>
            </a:lnSpc>
            <a:spcBef>
              <a:spcPct val="0"/>
            </a:spcBef>
            <a:spcAft>
              <a:spcPts val="0"/>
            </a:spcAft>
          </a:pPr>
          <a:r>
            <a:rPr lang="en-US" sz="2000" kern="1200" dirty="0" smtClean="0"/>
            <a:t>Professionalism, Timing </a:t>
          </a:r>
        </a:p>
        <a:p>
          <a:pPr lvl="0" algn="l" defTabSz="889000">
            <a:lnSpc>
              <a:spcPct val="100000"/>
            </a:lnSpc>
            <a:spcBef>
              <a:spcPct val="0"/>
            </a:spcBef>
            <a:spcAft>
              <a:spcPts val="0"/>
            </a:spcAft>
          </a:pPr>
          <a:r>
            <a:rPr lang="en-US" sz="2000" kern="1200" dirty="0" smtClean="0"/>
            <a:t>&amp; Follow-up</a:t>
          </a:r>
        </a:p>
      </dsp:txBody>
      <dsp:txXfrm>
        <a:off x="500732" y="3346578"/>
        <a:ext cx="3868083" cy="803802"/>
      </dsp:txXfrm>
    </dsp:sp>
    <dsp:sp modelId="{77410CF9-C49E-42EA-A9FB-D1CF5EDEDF03}">
      <dsp:nvSpPr>
        <dsp:cNvPr id="0" name=""/>
        <dsp:cNvSpPr/>
      </dsp:nvSpPr>
      <dsp:spPr>
        <a:xfrm>
          <a:off x="74809" y="3322556"/>
          <a:ext cx="851846" cy="8518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C80DE-2DCB-4BF0-813C-B123C54B107E}">
      <dsp:nvSpPr>
        <dsp:cNvPr id="0" name=""/>
        <dsp:cNvSpPr/>
      </dsp:nvSpPr>
      <dsp:spPr>
        <a:xfrm>
          <a:off x="1175" y="235346"/>
          <a:ext cx="2994421" cy="3593306"/>
        </a:xfrm>
        <a:prstGeom prst="roundRect">
          <a:avLst>
            <a:gd name="adj" fmla="val 5000"/>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u="sng" kern="1200" dirty="0" smtClean="0">
              <a:latin typeface="Calibri" panose="020F0502020204030204" pitchFamily="34" charset="0"/>
            </a:rPr>
            <a:t>Needs Analysis</a:t>
          </a:r>
          <a:endParaRPr lang="en-US" sz="2400" b="1" u="sng" kern="1200" dirty="0">
            <a:latin typeface="Calibri" panose="020F0502020204030204" pitchFamily="34" charset="0"/>
          </a:endParaRPr>
        </a:p>
      </dsp:txBody>
      <dsp:txXfrm rot="16200000">
        <a:off x="-1172637" y="1409160"/>
        <a:ext cx="2946511" cy="598884"/>
      </dsp:txXfrm>
    </dsp:sp>
    <dsp:sp modelId="{90B660EB-359A-4852-89C7-57AC49799D69}">
      <dsp:nvSpPr>
        <dsp:cNvPr id="0" name=""/>
        <dsp:cNvSpPr/>
      </dsp:nvSpPr>
      <dsp:spPr>
        <a:xfrm>
          <a:off x="600060" y="235346"/>
          <a:ext cx="2230844" cy="35933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Take careful notes (see handout)</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Calibri" panose="020F0502020204030204" pitchFamily="34" charset="0"/>
            </a:rPr>
            <a:t>Plan assets, participant count, plan design and features, payroll configuration, current provider mix, etc. </a:t>
          </a:r>
        </a:p>
      </dsp:txBody>
      <dsp:txXfrm>
        <a:off x="600060" y="235346"/>
        <a:ext cx="2230844" cy="3593306"/>
      </dsp:txXfrm>
    </dsp:sp>
    <dsp:sp modelId="{39E0D1B4-0EE1-45F5-B876-ADE4E0150642}">
      <dsp:nvSpPr>
        <dsp:cNvPr id="0" name=""/>
        <dsp:cNvSpPr/>
      </dsp:nvSpPr>
      <dsp:spPr>
        <a:xfrm>
          <a:off x="3048000" y="228591"/>
          <a:ext cx="2994421" cy="3593306"/>
        </a:xfrm>
        <a:prstGeom prst="roundRect">
          <a:avLst>
            <a:gd name="adj" fmla="val 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en-US" sz="2500" b="1" i="1" kern="1200" dirty="0" smtClean="0">
              <a:latin typeface="Calibri" panose="020F0502020204030204" pitchFamily="34" charset="0"/>
            </a:rPr>
            <a:t>Administrative issues</a:t>
          </a:r>
          <a:endParaRPr lang="en-US" sz="2500" b="1" i="1" kern="1200" dirty="0">
            <a:latin typeface="Calibri" panose="020F0502020204030204" pitchFamily="34" charset="0"/>
          </a:endParaRPr>
        </a:p>
      </dsp:txBody>
      <dsp:txXfrm rot="16200000">
        <a:off x="1874186" y="1402404"/>
        <a:ext cx="2946511" cy="598884"/>
      </dsp:txXfrm>
    </dsp:sp>
    <dsp:sp modelId="{F38EDC50-5DA3-4BC8-948E-FF5A63AC83EC}">
      <dsp:nvSpPr>
        <dsp:cNvPr id="0" name=""/>
        <dsp:cNvSpPr/>
      </dsp:nvSpPr>
      <dsp:spPr>
        <a:xfrm rot="5400000">
          <a:off x="2851388" y="3090602"/>
          <a:ext cx="527972" cy="44916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69182-9199-4EA1-90AF-B648E6F44610}">
      <dsp:nvSpPr>
        <dsp:cNvPr id="0" name=""/>
        <dsp:cNvSpPr/>
      </dsp:nvSpPr>
      <dsp:spPr>
        <a:xfrm>
          <a:off x="3646884" y="228591"/>
          <a:ext cx="2230844" cy="35933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latin typeface="Calibri" panose="020F0502020204030204" pitchFamily="34" charset="0"/>
            </a:rPr>
            <a:t>Eligibility, loan adjudication, hardships and distributions, vesting, enrollment, year-end process, audit package and support, testing, recordkeeping or administration, level of QC review, RFP issues</a:t>
          </a:r>
          <a:endParaRPr lang="en-US" sz="2100" kern="1200" dirty="0">
            <a:latin typeface="Calibri" panose="020F0502020204030204" pitchFamily="34" charset="0"/>
          </a:endParaRPr>
        </a:p>
      </dsp:txBody>
      <dsp:txXfrm>
        <a:off x="3646884" y="228591"/>
        <a:ext cx="2230844" cy="3593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22B43-356F-4A0B-BA23-A652F072BD99}">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CC2B9-78DB-4AAE-B38F-B48CD0E6EEDA}">
      <dsp:nvSpPr>
        <dsp:cNvPr id="0" name=""/>
        <dsp:cNvSpPr/>
      </dsp:nvSpPr>
      <dsp:spPr>
        <a:xfrm>
          <a:off x="1828800" y="0"/>
          <a:ext cx="4267200" cy="36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Be honest about the product</a:t>
          </a:r>
          <a:endParaRPr lang="en-US" sz="2300" kern="1200" dirty="0"/>
        </a:p>
      </dsp:txBody>
      <dsp:txXfrm>
        <a:off x="1828800" y="0"/>
        <a:ext cx="2133600" cy="1097282"/>
      </dsp:txXfrm>
    </dsp:sp>
    <dsp:sp modelId="{E4AA6E42-5559-4848-A222-41DBB6365D9F}">
      <dsp:nvSpPr>
        <dsp:cNvPr id="0" name=""/>
        <dsp:cNvSpPr/>
      </dsp:nvSpPr>
      <dsp:spPr>
        <a:xfrm>
          <a:off x="640081" y="1300482"/>
          <a:ext cx="2377437" cy="23774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34E86-1330-4ADC-824B-F9129C7AC008}">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1828800" y="1300482"/>
        <a:ext cx="2133600" cy="1097278"/>
      </dsp:txXfrm>
    </dsp:sp>
    <dsp:sp modelId="{DA6F428F-117B-4140-89F7-7B3C192BBD03}">
      <dsp:nvSpPr>
        <dsp:cNvPr id="0" name=""/>
        <dsp:cNvSpPr/>
      </dsp:nvSpPr>
      <dsp:spPr>
        <a:xfrm>
          <a:off x="1280160" y="2397761"/>
          <a:ext cx="1097278" cy="109727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6102F-D98E-4798-BE6B-64E49A223057}">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1828800" y="2397761"/>
        <a:ext cx="2133600" cy="1097278"/>
      </dsp:txXfrm>
    </dsp:sp>
    <dsp:sp modelId="{E7827CD5-9A50-4164-ADC8-4858C58B0E11}">
      <dsp:nvSpPr>
        <dsp:cNvPr id="0" name=""/>
        <dsp:cNvSpPr/>
      </dsp:nvSpPr>
      <dsp:spPr>
        <a:xfrm>
          <a:off x="3962400" y="1300482"/>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dirty="0"/>
        </a:p>
      </dsp:txBody>
      <dsp:txXfrm>
        <a:off x="3962400" y="1300482"/>
        <a:ext cx="2133600" cy="1097278"/>
      </dsp:txXfrm>
    </dsp:sp>
    <dsp:sp modelId="{C676FAF7-C689-4E25-A34F-422AD130C391}">
      <dsp:nvSpPr>
        <dsp:cNvPr id="0" name=""/>
        <dsp:cNvSpPr/>
      </dsp:nvSpPr>
      <dsp:spPr>
        <a:xfrm>
          <a:off x="3962400" y="2397761"/>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a:p>
      </dsp:txBody>
      <dsp:txXfrm>
        <a:off x="3962400" y="2397761"/>
        <a:ext cx="2133600" cy="10972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267E7-A5F1-4970-A5AB-62E4E916E20A}" type="datetimeFigureOut">
              <a:rPr lang="en-US" smtClean="0"/>
              <a:t>6/5/2014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FB888-768E-4E1F-9B2A-A674308FD1A8}" type="slidenum">
              <a:rPr lang="en-US" smtClean="0"/>
              <a:t>‹#›</a:t>
            </a:fld>
            <a:endParaRPr lang="en-US"/>
          </a:p>
        </p:txBody>
      </p:sp>
    </p:spTree>
    <p:extLst>
      <p:ext uri="{BB962C8B-B14F-4D97-AF65-F5344CB8AC3E}">
        <p14:creationId xmlns:p14="http://schemas.microsoft.com/office/powerpoint/2010/main" val="347035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9" descr="C:\Documents and Settings\Rami\Desktop\Ramis Work\PresPro\Templates_08_August_2004\JPGS\PPP_SABST_TLE_R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2" b="2940"/>
          <a:stretch/>
        </p:blipFill>
        <p:spPr bwMode="auto">
          <a:xfrm>
            <a:off x="0" y="275771"/>
            <a:ext cx="9144000" cy="63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214" y="152400"/>
            <a:ext cx="9612814" cy="5407208"/>
          </a:xfrm>
          <a:prstGeom prst="rect">
            <a:avLst/>
          </a:prstGeom>
          <a:effectLst>
            <a:softEdge rad="571500"/>
          </a:effec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5181600"/>
            <a:ext cx="1828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6324600" y="614521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600" smtClean="0">
                <a:solidFill>
                  <a:srgbClr val="FFFFFF"/>
                </a:solidFill>
              </a:rPr>
              <a:t>Partner Conference 2014</a:t>
            </a:r>
          </a:p>
        </p:txBody>
      </p:sp>
      <p:sp>
        <p:nvSpPr>
          <p:cNvPr id="8" name="Rectangle 7"/>
          <p:cNvSpPr/>
          <p:nvPr userDrawn="1"/>
        </p:nvSpPr>
        <p:spPr bwMode="auto">
          <a:xfrm>
            <a:off x="12700" y="4903788"/>
            <a:ext cx="6400800" cy="1752600"/>
          </a:xfrm>
          <a:prstGeom prst="rect">
            <a:avLst/>
          </a:prstGeom>
          <a:solidFill>
            <a:srgbClr val="000066">
              <a:alpha val="72157"/>
            </a:srgb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cs typeface="Arial" charset="0"/>
            </a:endParaRPr>
          </a:p>
        </p:txBody>
      </p:sp>
      <p:sp>
        <p:nvSpPr>
          <p:cNvPr id="4098" name="Rectangle 2"/>
          <p:cNvSpPr>
            <a:spLocks noGrp="1" noChangeArrowheads="1"/>
          </p:cNvSpPr>
          <p:nvPr>
            <p:ph type="ctrTitle"/>
          </p:nvPr>
        </p:nvSpPr>
        <p:spPr>
          <a:xfrm>
            <a:off x="3316" y="4925358"/>
            <a:ext cx="6400800" cy="954673"/>
          </a:xfrm>
          <a:noFill/>
        </p:spPr>
        <p:txBody>
          <a:bodyPr/>
          <a:lstStyle>
            <a:lvl1pPr algn="ctr">
              <a:defRPr sz="4000">
                <a:solidFill>
                  <a:srgbClr val="FFFF99"/>
                </a:solidFill>
                <a:latin typeface="Calibri" panose="020F0502020204030204" pitchFamily="34" charset="0"/>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3316" y="5803831"/>
            <a:ext cx="6400800" cy="862013"/>
          </a:xfrm>
          <a:noFill/>
        </p:spPr>
        <p:txBody>
          <a:bodyPr/>
          <a:lstStyle>
            <a:lvl1pPr marL="0" indent="0" algn="ctr">
              <a:buFontTx/>
              <a:buNone/>
              <a:defRPr i="1">
                <a:solidFill>
                  <a:srgbClr val="FFFF99"/>
                </a:solidFill>
                <a:latin typeface="Calibri" panose="020F0502020204030204" pitchFamily="34" charset="0"/>
              </a:defRPr>
            </a:lvl1pPr>
          </a:lstStyle>
          <a:p>
            <a:r>
              <a:rPr lang="en-US" dirty="0" smtClean="0"/>
              <a:t>Click to edit Master subtitle style</a:t>
            </a:r>
            <a:endParaRPr lang="en-US" dirty="0"/>
          </a:p>
        </p:txBody>
      </p:sp>
      <p:sp>
        <p:nvSpPr>
          <p:cNvPr id="9" name="Rectangle 8"/>
          <p:cNvSpPr>
            <a:spLocks noGrp="1" noChangeArrowheads="1"/>
          </p:cNvSpPr>
          <p:nvPr>
            <p:ph type="dt" sz="half" idx="10"/>
          </p:nvPr>
        </p:nvSpPr>
        <p:spPr>
          <a:xfrm>
            <a:off x="152400" y="6678613"/>
            <a:ext cx="1905000" cy="165100"/>
          </a:xfrm>
        </p:spPr>
        <p:txBody>
          <a:bodyPr/>
          <a:lstStyle>
            <a:lvl1pPr>
              <a:defRPr sz="1100">
                <a:solidFill>
                  <a:srgbClr val="FFFFFF"/>
                </a:solidFill>
              </a:defRPr>
            </a:lvl1pPr>
          </a:lstStyle>
          <a:p>
            <a:pPr>
              <a:defRPr/>
            </a:pPr>
            <a:endParaRPr lang="en-US"/>
          </a:p>
        </p:txBody>
      </p:sp>
      <p:sp>
        <p:nvSpPr>
          <p:cNvPr id="10" name="Rectangle 9"/>
          <p:cNvSpPr>
            <a:spLocks noGrp="1" noChangeArrowheads="1"/>
          </p:cNvSpPr>
          <p:nvPr>
            <p:ph type="sldNum" sz="quarter" idx="11"/>
          </p:nvPr>
        </p:nvSpPr>
        <p:spPr>
          <a:xfrm>
            <a:off x="7038975" y="6678613"/>
            <a:ext cx="1905000" cy="165100"/>
          </a:xfrm>
        </p:spPr>
        <p:txBody>
          <a:bodyPr/>
          <a:lstStyle>
            <a:lvl1pPr>
              <a:defRPr sz="1100">
                <a:solidFill>
                  <a:srgbClr val="FFFFFF"/>
                </a:solidFill>
              </a:defRPr>
            </a:lvl1pPr>
          </a:lstStyle>
          <a:p>
            <a:pPr>
              <a:defRPr/>
            </a:pPr>
            <a:fld id="{C8278932-A20E-445D-B5C1-E51B70B80A4B}" type="slidenum">
              <a:rPr lang="en-US"/>
              <a:pPr>
                <a:defRPr/>
              </a:pPr>
              <a:t>‹#›</a:t>
            </a:fld>
            <a:endParaRPr lang="en-US"/>
          </a:p>
        </p:txBody>
      </p:sp>
      <p:sp>
        <p:nvSpPr>
          <p:cNvPr id="2" name="Rectangle 1"/>
          <p:cNvSpPr/>
          <p:nvPr userDrawn="1"/>
        </p:nvSpPr>
        <p:spPr bwMode="auto">
          <a:xfrm>
            <a:off x="0" y="0"/>
            <a:ext cx="9144000" cy="275771"/>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ectangle 11"/>
          <p:cNvSpPr/>
          <p:nvPr userDrawn="1"/>
        </p:nvSpPr>
        <p:spPr bwMode="auto">
          <a:xfrm>
            <a:off x="3630" y="6629400"/>
            <a:ext cx="9158514" cy="228600"/>
          </a:xfrm>
          <a:prstGeom prst="rect">
            <a:avLst/>
          </a:prstGeom>
          <a:solidFill>
            <a:srgbClr val="A3AF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2314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676400"/>
            <a:ext cx="688975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F49F4A0-8D24-4F41-A97B-E0E2A829BD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06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819400"/>
            <a:ext cx="40767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3900" y="2819400"/>
            <a:ext cx="40767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6A2E203-C250-4AE1-BA40-48B8292024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855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9EF1E44-CEB3-488E-AF28-CD08890D59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55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2B1707A-44A2-4F03-8C34-357DBA50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78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49600" y="6248400"/>
            <a:ext cx="2844800" cy="457200"/>
          </a:xfrm>
          <a:prstGeom prst="rect">
            <a:avLst/>
          </a:prstGeom>
          <a:ln/>
        </p:spPr>
        <p:txBody>
          <a:bodyPr/>
          <a:lstStyle>
            <a:lvl1pPr>
              <a:defRPr/>
            </a:lvl1pPr>
          </a:lstStyle>
          <a:p>
            <a:pPr eaLnBrk="0" fontAlgn="base" hangingPunct="0">
              <a:spcBef>
                <a:spcPct val="0"/>
              </a:spcBef>
              <a:spcAft>
                <a:spcPct val="0"/>
              </a:spcAft>
              <a:defRPr/>
            </a:pPr>
            <a:endParaRPr lang="en-US" b="1">
              <a:solidFill>
                <a:srgbClr val="081D58"/>
              </a:solidFill>
              <a:latin typeface="Tw Cen MT Condensed Extra Bold" pitchFamily="34" charset="0"/>
            </a:endParaRPr>
          </a:p>
        </p:txBody>
      </p:sp>
    </p:spTree>
    <p:extLst>
      <p:ext uri="{BB962C8B-B14F-4D97-AF65-F5344CB8AC3E}">
        <p14:creationId xmlns:p14="http://schemas.microsoft.com/office/powerpoint/2010/main" val="93899227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2" descr="C:\Documents and Settings\Rami\Desktop\Ramis Work\PresPro\Templates_08_August_2004\JPGS\PPP_SABST_TXT_Rail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04800" y="27432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a:effectLst/>
              </a:defRPr>
            </a:lvl1pPr>
          </a:lstStyle>
          <a:p>
            <a:pPr fontAlgn="base">
              <a:spcBef>
                <a:spcPct val="0"/>
              </a:spcBef>
              <a:spcAft>
                <a:spcPct val="0"/>
              </a:spcAft>
              <a:defRPr/>
            </a:pPr>
            <a:endParaRPr lang="en-US" dirty="0">
              <a:solidFill>
                <a:srgbClr val="000000"/>
              </a:solidFill>
              <a:latin typeface="Times New Roman" pitchFamily="18" charset="0"/>
              <a:cs typeface="Arial" charset="0"/>
            </a:endParaRP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a:effectLst/>
              </a:defRPr>
            </a:lvl1pPr>
          </a:lstStyle>
          <a:p>
            <a:pPr fontAlgn="base">
              <a:spcBef>
                <a:spcPct val="0"/>
              </a:spcBef>
              <a:spcAft>
                <a:spcPct val="0"/>
              </a:spcAft>
              <a:defRPr/>
            </a:pPr>
            <a:fld id="{89E0EA4C-EA9B-45C3-A6EA-525C5CAE87C5}" type="slidenum">
              <a:rPr lang="en-US">
                <a:solidFill>
                  <a:srgbClr val="000000"/>
                </a:solidFill>
                <a:latin typeface="Times New Roman" pitchFamily="18" charset="0"/>
                <a:cs typeface="Arial" charset="0"/>
              </a:rPr>
              <a:pPr fontAlgn="base">
                <a:spcBef>
                  <a:spcPct val="0"/>
                </a:spcBef>
                <a:spcAft>
                  <a:spcPct val="0"/>
                </a:spcAft>
                <a:defRPr/>
              </a:pPr>
              <a:t>‹#›</a:t>
            </a:fld>
            <a:endParaRPr lang="en-US" dirty="0">
              <a:solidFill>
                <a:srgbClr val="000000"/>
              </a:solidFill>
              <a:latin typeface="Times New Roman" pitchFamily="18" charset="0"/>
              <a:cs typeface="Arial" charset="0"/>
            </a:endParaRPr>
          </a:p>
        </p:txBody>
      </p:sp>
      <p:pic>
        <p:nvPicPr>
          <p:cNvPr id="3" name="Content Placeholder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78700" y="228600"/>
            <a:ext cx="14478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userDrawn="1"/>
        </p:nvSpPr>
        <p:spPr bwMode="auto">
          <a:xfrm>
            <a:off x="7010400" y="99536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200" smtClean="0">
                <a:solidFill>
                  <a:srgbClr val="FFFFFF"/>
                </a:solidFill>
              </a:rPr>
              <a:t>Partner Conference 2014</a:t>
            </a:r>
          </a:p>
        </p:txBody>
      </p:sp>
      <p:sp>
        <p:nvSpPr>
          <p:cNvPr id="4" name="Rectangle 3"/>
          <p:cNvSpPr/>
          <p:nvPr userDrawn="1"/>
        </p:nvSpPr>
        <p:spPr bwMode="auto">
          <a:xfrm>
            <a:off x="0" y="1447800"/>
            <a:ext cx="9144000" cy="1243013"/>
          </a:xfrm>
          <a:prstGeom prst="rect">
            <a:avLst/>
          </a:prstGeom>
          <a:solidFill>
            <a:srgbClr val="000066"/>
          </a:solidFill>
          <a:ln w="57150"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cs typeface="Arial" charset="0"/>
            </a:endParaRPr>
          </a:p>
        </p:txBody>
      </p:sp>
      <p:sp>
        <p:nvSpPr>
          <p:cNvPr id="1033" name="Rectangle 2"/>
          <p:cNvSpPr>
            <a:spLocks noGrp="1" noChangeArrowheads="1"/>
          </p:cNvSpPr>
          <p:nvPr>
            <p:ph type="title"/>
          </p:nvPr>
        </p:nvSpPr>
        <p:spPr bwMode="auto">
          <a:xfrm>
            <a:off x="457200" y="1447800"/>
            <a:ext cx="64325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dirty="0" smtClean="0"/>
              <a:t>Click to edit Master title style</a:t>
            </a:r>
          </a:p>
        </p:txBody>
      </p:sp>
      <p:pic>
        <p:nvPicPr>
          <p:cNvPr id="1034" name="Picture 6"/>
          <p:cNvPicPr>
            <a:picLocks noChangeAspect="1"/>
          </p:cNvPicPr>
          <p:nvPr userDrawn="1"/>
        </p:nvPicPr>
        <p:blipFill>
          <a:blip r:embed="rId10">
            <a:extLst>
              <a:ext uri="{28A0092B-C50C-407E-A947-70E740481C1C}">
                <a14:useLocalDpi xmlns:a14="http://schemas.microsoft.com/office/drawing/2010/main" val="0"/>
              </a:ext>
            </a:extLst>
          </a:blip>
          <a:srcRect l="3841" t="9381" b="40530"/>
          <a:stretch>
            <a:fillRect/>
          </a:stretch>
        </p:blipFill>
        <p:spPr bwMode="auto">
          <a:xfrm>
            <a:off x="0" y="-28575"/>
            <a:ext cx="71056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279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dt="0"/>
  <p:txStyles>
    <p:title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hyperlink" Target="mailto:pneveu@bpa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Selling</a:t>
            </a:r>
            <a:endParaRPr lang="en-US" dirty="0"/>
          </a:p>
        </p:txBody>
      </p:sp>
      <p:sp>
        <p:nvSpPr>
          <p:cNvPr id="3" name="Subtitle 2"/>
          <p:cNvSpPr>
            <a:spLocks noGrp="1"/>
          </p:cNvSpPr>
          <p:nvPr>
            <p:ph type="subTitle" idx="1"/>
          </p:nvPr>
        </p:nvSpPr>
        <p:spPr/>
        <p:txBody>
          <a:bodyPr/>
          <a:lstStyle/>
          <a:p>
            <a:r>
              <a:rPr lang="en-US" dirty="0" smtClean="0"/>
              <a:t>By Paul </a:t>
            </a:r>
            <a:r>
              <a:rPr lang="en-US" dirty="0" err="1" smtClean="0"/>
              <a:t>Neveu</a:t>
            </a:r>
            <a:r>
              <a:rPr lang="en-US" dirty="0" smtClean="0"/>
              <a:t>, SVP Sales and Marketing, BPAS</a:t>
            </a:r>
            <a:endParaRPr lang="en-US" dirty="0"/>
          </a:p>
        </p:txBody>
      </p:sp>
      <p:sp>
        <p:nvSpPr>
          <p:cNvPr id="4" name="Slide Number Placeholder 3"/>
          <p:cNvSpPr>
            <a:spLocks noGrp="1"/>
          </p:cNvSpPr>
          <p:nvPr>
            <p:ph type="sldNum" sz="quarter" idx="11"/>
          </p:nvPr>
        </p:nvSpPr>
        <p:spPr/>
        <p:txBody>
          <a:bodyPr/>
          <a:lstStyle/>
          <a:p>
            <a:pPr>
              <a:defRPr/>
            </a:pPr>
            <a:fld id="{C8278932-A20E-445D-B5C1-E51B70B80A4B}" type="slidenum">
              <a:rPr lang="en-US" smtClean="0"/>
              <a:pPr>
                <a:defRPr/>
              </a:pPr>
              <a:t>1</a:t>
            </a:fld>
            <a:endParaRPr lang="en-US"/>
          </a:p>
        </p:txBody>
      </p:sp>
    </p:spTree>
    <p:extLst>
      <p:ext uri="{BB962C8B-B14F-4D97-AF65-F5344CB8AC3E}">
        <p14:creationId xmlns:p14="http://schemas.microsoft.com/office/powerpoint/2010/main" val="4212773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531257"/>
            <a:ext cx="6889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r>
              <a:rPr lang="en-US" sz="4000" kern="0" dirty="0" smtClean="0"/>
              <a:t>Effective Listening</a:t>
            </a:r>
            <a:endParaRPr lang="en-US" sz="4000" kern="0" dirty="0"/>
          </a:p>
        </p:txBody>
      </p:sp>
      <p:graphicFrame>
        <p:nvGraphicFramePr>
          <p:cNvPr id="2" name="Diagram 1"/>
          <p:cNvGraphicFramePr/>
          <p:nvPr>
            <p:extLst>
              <p:ext uri="{D42A27DB-BD31-4B8C-83A1-F6EECF244321}">
                <p14:modId xmlns:p14="http://schemas.microsoft.com/office/powerpoint/2010/main" val="2322440520"/>
              </p:ext>
            </p:extLst>
          </p:nvPr>
        </p:nvGraphicFramePr>
        <p:xfrm>
          <a:off x="1752600" y="266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46425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371600"/>
            <a:ext cx="6889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r>
              <a:rPr lang="en-US" sz="4000" kern="0" dirty="0" smtClean="0"/>
              <a:t>Effective Listening</a:t>
            </a:r>
            <a:endParaRPr lang="en-US" sz="4000" kern="0" dirty="0"/>
          </a:p>
        </p:txBody>
      </p:sp>
      <p:sp>
        <p:nvSpPr>
          <p:cNvPr id="7" name="TextBox 6"/>
          <p:cNvSpPr txBox="1"/>
          <p:nvPr/>
        </p:nvSpPr>
        <p:spPr>
          <a:xfrm>
            <a:off x="685800" y="2819400"/>
            <a:ext cx="7467600" cy="420115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Calibri" panose="020F0502020204030204" pitchFamily="34" charset="0"/>
              </a:rPr>
              <a:t>Plan </a:t>
            </a:r>
            <a:r>
              <a:rPr lang="en-US" sz="2400" dirty="0" smtClean="0">
                <a:latin typeface="Calibri" panose="020F0502020204030204" pitchFamily="34" charset="0"/>
              </a:rPr>
              <a:t>design opportunities</a:t>
            </a:r>
          </a:p>
          <a:p>
            <a:pPr marL="342900" lvl="0" indent="-342900">
              <a:buFont typeface="Arial" panose="020B0604020202020204" pitchFamily="34" charset="0"/>
              <a:buChar char="•"/>
            </a:pPr>
            <a:r>
              <a:rPr lang="en-US" sz="2400" dirty="0" smtClean="0">
                <a:latin typeface="Calibri" panose="020F0502020204030204" pitchFamily="34" charset="0"/>
              </a:rPr>
              <a:t>Fiduciary issues:</a:t>
            </a:r>
          </a:p>
          <a:p>
            <a:pPr marL="800100" lvl="1" indent="-342900">
              <a:buFont typeface="Calibri" panose="020F0502020204030204" pitchFamily="34" charset="0"/>
              <a:buChar char="―"/>
            </a:pPr>
            <a:r>
              <a:rPr lang="en-US" sz="2400" dirty="0" smtClean="0">
                <a:latin typeface="Calibri" panose="020F0502020204030204" pitchFamily="34" charset="0"/>
              </a:rPr>
              <a:t>Fiduciary </a:t>
            </a:r>
            <a:r>
              <a:rPr lang="en-US" sz="2400" dirty="0">
                <a:latin typeface="Calibri" panose="020F0502020204030204" pitchFamily="34" charset="0"/>
              </a:rPr>
              <a:t>status of providers (non-fiduciary, 3(21), 3(38), etc.)</a:t>
            </a:r>
          </a:p>
          <a:p>
            <a:pPr marL="800100" lvl="1" indent="-342900">
              <a:spcBef>
                <a:spcPts val="600"/>
              </a:spcBef>
              <a:buFont typeface="Calibri" panose="020F0502020204030204" pitchFamily="34" charset="0"/>
              <a:buChar char="―"/>
            </a:pPr>
            <a:r>
              <a:rPr lang="en-US" sz="2400" dirty="0">
                <a:latin typeface="Calibri" panose="020F0502020204030204" pitchFamily="34" charset="0"/>
              </a:rPr>
              <a:t>Quality, frequency of  education meetings</a:t>
            </a:r>
          </a:p>
          <a:p>
            <a:pPr marL="800100" lvl="1" indent="-342900">
              <a:spcBef>
                <a:spcPts val="600"/>
              </a:spcBef>
              <a:buFont typeface="Calibri" panose="020F0502020204030204" pitchFamily="34" charset="0"/>
              <a:buChar char="―"/>
            </a:pPr>
            <a:r>
              <a:rPr lang="en-US" sz="2400" dirty="0">
                <a:latin typeface="Calibri" panose="020F0502020204030204" pitchFamily="34" charset="0"/>
              </a:rPr>
              <a:t>One on one meetings</a:t>
            </a:r>
          </a:p>
          <a:p>
            <a:pPr marL="342900" lvl="0" indent="-342900">
              <a:lnSpc>
                <a:spcPct val="100000"/>
              </a:lnSpc>
              <a:spcBef>
                <a:spcPts val="600"/>
              </a:spcBef>
              <a:spcAft>
                <a:spcPts val="0"/>
              </a:spcAft>
              <a:buFont typeface="Arial" panose="020B0604020202020204" pitchFamily="34" charset="0"/>
              <a:buChar char="•"/>
            </a:pPr>
            <a:r>
              <a:rPr lang="en-US" sz="2400" dirty="0">
                <a:latin typeface="Calibri" panose="020F0502020204030204" pitchFamily="34" charset="0"/>
              </a:rPr>
              <a:t>Participant advice or </a:t>
            </a:r>
            <a:r>
              <a:rPr lang="en-US" sz="2400" dirty="0" smtClean="0">
                <a:latin typeface="Calibri" panose="020F0502020204030204" pitchFamily="34" charset="0"/>
              </a:rPr>
              <a:t>education/guidance </a:t>
            </a:r>
            <a:r>
              <a:rPr lang="en-US" sz="2400" dirty="0">
                <a:latin typeface="Calibri" panose="020F0502020204030204" pitchFamily="34" charset="0"/>
              </a:rPr>
              <a:t>? </a:t>
            </a:r>
          </a:p>
          <a:p>
            <a:pPr marL="342900" lvl="0" indent="-342900">
              <a:buFont typeface="Arial" panose="020B0604020202020204" pitchFamily="34" charset="0"/>
              <a:buChar char="•"/>
            </a:pPr>
            <a:r>
              <a:rPr lang="en-US" sz="2400" dirty="0" smtClean="0">
                <a:latin typeface="Calibri" panose="020F0502020204030204" pitchFamily="34" charset="0"/>
              </a:rPr>
              <a:t>Current Configuration</a:t>
            </a:r>
          </a:p>
          <a:p>
            <a:pPr marL="800100" lvl="1" indent="-342900">
              <a:buFont typeface="Calibri" panose="020F0502020204030204" pitchFamily="34" charset="0"/>
              <a:buChar char="―"/>
            </a:pPr>
            <a:r>
              <a:rPr lang="en-US" sz="2400" dirty="0" smtClean="0">
                <a:latin typeface="Calibri" panose="020F0502020204030204" pitchFamily="34" charset="0"/>
              </a:rPr>
              <a:t>Issues, concerns, complaints</a:t>
            </a:r>
          </a:p>
          <a:p>
            <a:pPr lvl="0"/>
            <a:endParaRPr lang="en-US" dirty="0"/>
          </a:p>
          <a:p>
            <a:endParaRPr lang="en-US" dirty="0"/>
          </a:p>
        </p:txBody>
      </p:sp>
      <p:sp>
        <p:nvSpPr>
          <p:cNvPr id="2" name="Slide Number Placeholder 1"/>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717985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8642350" cy="1219200"/>
          </a:xfrm>
        </p:spPr>
        <p:txBody>
          <a:bodyPr/>
          <a:lstStyle/>
          <a:p>
            <a:r>
              <a:rPr lang="en-US" sz="4000" dirty="0" smtClean="0"/>
              <a:t>Set your strategy / flow for the meeting</a:t>
            </a:r>
            <a:endParaRPr lang="en-US" sz="4000" dirty="0"/>
          </a:p>
        </p:txBody>
      </p:sp>
      <p:sp>
        <p:nvSpPr>
          <p:cNvPr id="3" name="Content Placeholder 2"/>
          <p:cNvSpPr>
            <a:spLocks noGrp="1"/>
          </p:cNvSpPr>
          <p:nvPr>
            <p:ph idx="1"/>
          </p:nvPr>
        </p:nvSpPr>
        <p:spPr/>
        <p:txBody>
          <a:bodyPr>
            <a:normAutofit/>
          </a:bodyPr>
          <a:lstStyle/>
          <a:p>
            <a:r>
              <a:rPr lang="en-US" sz="2800" dirty="0"/>
              <a:t>“Rather than just give you a standard presentation, I want to tailor this meeting to </a:t>
            </a:r>
            <a:r>
              <a:rPr lang="en-US" sz="2800" u="sng" dirty="0"/>
              <a:t>your actual needs and </a:t>
            </a:r>
            <a:r>
              <a:rPr lang="en-US" sz="2800" u="sng" dirty="0" smtClean="0"/>
              <a:t>concerns</a:t>
            </a:r>
            <a:endParaRPr lang="en-US" sz="2800" dirty="0" smtClean="0"/>
          </a:p>
          <a:p>
            <a:r>
              <a:rPr lang="en-US" sz="2800" dirty="0" smtClean="0"/>
              <a:t>“Tell </a:t>
            </a:r>
            <a:r>
              <a:rPr lang="en-US" sz="2800" dirty="0"/>
              <a:t>me about your plan, your </a:t>
            </a:r>
            <a:r>
              <a:rPr lang="en-US" sz="2800" dirty="0" smtClean="0"/>
              <a:t>recent experience, and </a:t>
            </a:r>
            <a:r>
              <a:rPr lang="en-US" sz="2800" dirty="0"/>
              <a:t>which </a:t>
            </a:r>
            <a:r>
              <a:rPr lang="en-US" sz="2800" dirty="0" smtClean="0"/>
              <a:t>topics you’d like me to touch on today?”</a:t>
            </a:r>
          </a:p>
          <a:p>
            <a:r>
              <a:rPr lang="en-US" sz="2800" dirty="0" smtClean="0"/>
              <a:t>Make sure you conduct a </a:t>
            </a:r>
            <a:r>
              <a:rPr lang="en-US" sz="2800" b="1" dirty="0" smtClean="0"/>
              <a:t>balanced meeting </a:t>
            </a:r>
            <a:r>
              <a:rPr lang="en-US" sz="2800" dirty="0" smtClean="0"/>
              <a:t>(e.g., don’t spending 90% of the time on investments)</a:t>
            </a:r>
            <a:endParaRPr lang="en-US" sz="2800"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83724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54" y="1371600"/>
            <a:ext cx="8857545" cy="1143000"/>
          </a:xfrm>
        </p:spPr>
        <p:txBody>
          <a:bodyPr/>
          <a:lstStyle/>
          <a:p>
            <a:r>
              <a:rPr lang="en-US" sz="4000" dirty="0" smtClean="0"/>
              <a:t>Balanced presentation of capabilities</a:t>
            </a:r>
            <a:endParaRPr lang="en-US" sz="4000" dirty="0"/>
          </a:p>
        </p:txBody>
      </p:sp>
      <p:pic>
        <p:nvPicPr>
          <p:cNvPr id="1026" name="Picture 2" descr="C:\Program Files\Microsoft Office\MEDIA\CAGCAT10\j0300840.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9999" y="2658080"/>
            <a:ext cx="3606801" cy="3038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4281714"/>
            <a:ext cx="817938"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A</a:t>
            </a:r>
            <a:endParaRPr lang="en-US" sz="4000" b="1" dirty="0">
              <a:solidFill>
                <a:schemeClr val="bg1"/>
              </a:solidFill>
              <a:latin typeface="Calibri" panose="020F0502020204030204" pitchFamily="34" charset="0"/>
            </a:endParaRPr>
          </a:p>
        </p:txBody>
      </p:sp>
      <p:sp>
        <p:nvSpPr>
          <p:cNvPr id="6" name="TextBox 5"/>
          <p:cNvSpPr txBox="1"/>
          <p:nvPr/>
        </p:nvSpPr>
        <p:spPr>
          <a:xfrm>
            <a:off x="7772400" y="4038600"/>
            <a:ext cx="403595"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rPr>
              <a:t>B</a:t>
            </a:r>
          </a:p>
        </p:txBody>
      </p:sp>
      <p:sp>
        <p:nvSpPr>
          <p:cNvPr id="5" name="TextBox 4"/>
          <p:cNvSpPr txBox="1"/>
          <p:nvPr/>
        </p:nvSpPr>
        <p:spPr>
          <a:xfrm>
            <a:off x="341200" y="2819400"/>
            <a:ext cx="4764199" cy="3046988"/>
          </a:xfrm>
          <a:prstGeom prst="rect">
            <a:avLst/>
          </a:prstGeom>
          <a:noFill/>
        </p:spPr>
        <p:txBody>
          <a:bodyPr wrap="square" rtlCol="0">
            <a:spAutoFit/>
          </a:bodyPr>
          <a:lstStyle/>
          <a:p>
            <a:pPr marL="406400" indent="-406400">
              <a:tabLst>
                <a:tab pos="406400" algn="l"/>
              </a:tabLst>
            </a:pPr>
            <a:r>
              <a:rPr lang="en-US" sz="2400" b="1" dirty="0" smtClean="0">
                <a:latin typeface="Calibri" panose="020F0502020204030204" pitchFamily="34" charset="0"/>
              </a:rPr>
              <a:t>A. 	</a:t>
            </a:r>
            <a:r>
              <a:rPr lang="en-US" sz="2400" dirty="0" smtClean="0">
                <a:latin typeface="Calibri" panose="020F0502020204030204" pitchFamily="34" charset="0"/>
              </a:rPr>
              <a:t>We have the capabilities, expertise and credentials to excel at this engagement</a:t>
            </a:r>
          </a:p>
          <a:p>
            <a:pPr marL="406400" indent="-406400">
              <a:tabLst>
                <a:tab pos="406400" algn="l"/>
              </a:tabLst>
            </a:pPr>
            <a:endParaRPr lang="en-US" sz="2400" dirty="0">
              <a:latin typeface="Calibri" panose="020F0502020204030204" pitchFamily="34" charset="0"/>
            </a:endParaRPr>
          </a:p>
          <a:p>
            <a:pPr marL="406400" indent="-406400">
              <a:tabLst>
                <a:tab pos="406400" algn="l"/>
              </a:tabLst>
            </a:pPr>
            <a:r>
              <a:rPr lang="en-US" sz="2400" b="1" dirty="0" smtClean="0">
                <a:latin typeface="Calibri" panose="020F0502020204030204" pitchFamily="34" charset="0"/>
              </a:rPr>
              <a:t>B. 	</a:t>
            </a:r>
            <a:r>
              <a:rPr lang="en-US" sz="2400" dirty="0" smtClean="0">
                <a:latin typeface="Calibri" panose="020F0502020204030204" pitchFamily="34" charset="0"/>
              </a:rPr>
              <a:t>We </a:t>
            </a:r>
            <a:r>
              <a:rPr lang="en-US" sz="2400" dirty="0">
                <a:latin typeface="Calibri" panose="020F0502020204030204" pitchFamily="34" charset="0"/>
              </a:rPr>
              <a:t>will be humble and responsive to your needs (not arrogant or condescending)</a:t>
            </a:r>
          </a:p>
          <a:p>
            <a:endParaRPr lang="en-US" sz="2400" dirty="0" smtClean="0">
              <a:latin typeface="Calibri" panose="020F0502020204030204" pitchFamily="34" charset="0"/>
            </a:endParaRPr>
          </a:p>
        </p:txBody>
      </p:sp>
      <p:sp>
        <p:nvSpPr>
          <p:cNvPr id="3" name="TextBox 2"/>
          <p:cNvSpPr txBox="1"/>
          <p:nvPr/>
        </p:nvSpPr>
        <p:spPr>
          <a:xfrm>
            <a:off x="341200" y="5673804"/>
            <a:ext cx="8345600" cy="1107996"/>
          </a:xfrm>
          <a:prstGeom prst="rect">
            <a:avLst/>
          </a:prstGeom>
          <a:noFill/>
        </p:spPr>
        <p:txBody>
          <a:bodyPr wrap="square" rtlCol="0">
            <a:spAutoFit/>
          </a:bodyPr>
          <a:lstStyle/>
          <a:p>
            <a:r>
              <a:rPr lang="en-US" sz="2400" dirty="0">
                <a:latin typeface="Calibri" panose="020F0502020204030204" pitchFamily="34" charset="0"/>
              </a:rPr>
              <a:t>Said another way: </a:t>
            </a:r>
            <a:r>
              <a:rPr lang="en-US" sz="2400" b="1" dirty="0">
                <a:latin typeface="Calibri" panose="020F0502020204030204" pitchFamily="34" charset="0"/>
              </a:rPr>
              <a:t>We are </a:t>
            </a:r>
            <a:r>
              <a:rPr lang="en-US" sz="2400" b="1" u="sng" dirty="0">
                <a:latin typeface="Calibri" panose="020F0502020204030204" pitchFamily="34" charset="0"/>
              </a:rPr>
              <a:t>big enough</a:t>
            </a:r>
            <a:r>
              <a:rPr lang="en-US" sz="2400" b="1" dirty="0">
                <a:latin typeface="Calibri" panose="020F0502020204030204" pitchFamily="34" charset="0"/>
              </a:rPr>
              <a:t> to handle your </a:t>
            </a:r>
            <a:r>
              <a:rPr lang="en-US" sz="2400" b="1" dirty="0" smtClean="0">
                <a:latin typeface="Calibri" panose="020F0502020204030204" pitchFamily="34" charset="0"/>
              </a:rPr>
              <a:t>plan and this </a:t>
            </a:r>
            <a:r>
              <a:rPr lang="en-US" sz="2400" b="1" dirty="0">
                <a:latin typeface="Calibri" panose="020F0502020204030204" pitchFamily="34" charset="0"/>
              </a:rPr>
              <a:t>relationship </a:t>
            </a:r>
            <a:r>
              <a:rPr lang="en-US" sz="2400" b="1" dirty="0" smtClean="0">
                <a:latin typeface="Calibri" panose="020F0502020204030204" pitchFamily="34" charset="0"/>
              </a:rPr>
              <a:t>is important </a:t>
            </a:r>
            <a:r>
              <a:rPr lang="en-US" sz="2400" b="1" dirty="0">
                <a:latin typeface="Calibri" panose="020F0502020204030204" pitchFamily="34" charset="0"/>
              </a:rPr>
              <a:t>to us.</a:t>
            </a:r>
          </a:p>
          <a:p>
            <a:endParaRPr lang="en-US" dirty="0"/>
          </a:p>
        </p:txBody>
      </p:sp>
      <p:sp>
        <p:nvSpPr>
          <p:cNvPr id="7" name="Slide Number Placeholder 6"/>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54698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8108950" cy="1219200"/>
          </a:xfrm>
        </p:spPr>
        <p:txBody>
          <a:bodyPr/>
          <a:lstStyle/>
          <a:p>
            <a:r>
              <a:rPr lang="en-US" sz="4000" dirty="0" smtClean="0"/>
              <a:t>Thoughts on the capabilities overview</a:t>
            </a:r>
            <a:endParaRPr lang="en-US" sz="4000" dirty="0"/>
          </a:p>
        </p:txBody>
      </p:sp>
      <p:sp>
        <p:nvSpPr>
          <p:cNvPr id="3" name="Content Placeholder 2"/>
          <p:cNvSpPr>
            <a:spLocks noGrp="1"/>
          </p:cNvSpPr>
          <p:nvPr>
            <p:ph idx="1"/>
          </p:nvPr>
        </p:nvSpPr>
        <p:spPr>
          <a:xfrm>
            <a:off x="304800" y="2819400"/>
            <a:ext cx="8305800" cy="3810000"/>
          </a:xfrm>
        </p:spPr>
        <p:txBody>
          <a:bodyPr>
            <a:normAutofit/>
          </a:bodyPr>
          <a:lstStyle/>
          <a:p>
            <a:r>
              <a:rPr lang="en-US" sz="2800" dirty="0" smtClean="0"/>
              <a:t>Is your firm a </a:t>
            </a:r>
            <a:r>
              <a:rPr lang="en-US" sz="2800" i="1" dirty="0" smtClean="0"/>
              <a:t>known quantity </a:t>
            </a:r>
            <a:r>
              <a:rPr lang="en-US" sz="2800" dirty="0" smtClean="0"/>
              <a:t>to the prospect or not?</a:t>
            </a:r>
          </a:p>
          <a:p>
            <a:r>
              <a:rPr lang="en-US" sz="2800" dirty="0" smtClean="0"/>
              <a:t>People want this section </a:t>
            </a:r>
            <a:r>
              <a:rPr lang="en-US" sz="2800" b="1" dirty="0" smtClean="0"/>
              <a:t>kept SHORT</a:t>
            </a:r>
            <a:r>
              <a:rPr lang="en-US" sz="2800" dirty="0" smtClean="0"/>
              <a:t>… they get bored quickly</a:t>
            </a:r>
          </a:p>
          <a:p>
            <a:r>
              <a:rPr lang="en-US" sz="2800" dirty="0" smtClean="0"/>
              <a:t>Illustrations, visuals, list of household name clients, figures to validate the size of your organization</a:t>
            </a:r>
          </a:p>
          <a:p>
            <a:r>
              <a:rPr lang="en-US" sz="2800" dirty="0" smtClean="0"/>
              <a:t>Don’t read bullets in the meeting…</a:t>
            </a:r>
            <a:r>
              <a:rPr lang="en-US" sz="2800" b="1" dirty="0" smtClean="0"/>
              <a:t>respect the client’s intelligence</a:t>
            </a:r>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076643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8108950" cy="1219200"/>
          </a:xfrm>
        </p:spPr>
        <p:txBody>
          <a:bodyPr/>
          <a:lstStyle/>
          <a:p>
            <a:r>
              <a:rPr lang="en-US" sz="4000" dirty="0" smtClean="0"/>
              <a:t>Thoughts on the capabilities overview</a:t>
            </a:r>
            <a:endParaRPr lang="en-US" sz="4000" dirty="0"/>
          </a:p>
        </p:txBody>
      </p:sp>
      <p:sp>
        <p:nvSpPr>
          <p:cNvPr id="3" name="Content Placeholder 2"/>
          <p:cNvSpPr>
            <a:spLocks noGrp="1"/>
          </p:cNvSpPr>
          <p:nvPr>
            <p:ph idx="1"/>
          </p:nvPr>
        </p:nvSpPr>
        <p:spPr>
          <a:xfrm>
            <a:off x="304800" y="2819400"/>
            <a:ext cx="8305800" cy="3810000"/>
          </a:xfrm>
        </p:spPr>
        <p:txBody>
          <a:bodyPr>
            <a:normAutofit fontScale="92500" lnSpcReduction="10000"/>
          </a:bodyPr>
          <a:lstStyle/>
          <a:p>
            <a:r>
              <a:rPr lang="en-US" sz="2800" dirty="0" smtClean="0"/>
              <a:t>Your goal: “We know enough about you that we could present you to our peers as the next provider.”</a:t>
            </a:r>
          </a:p>
          <a:p>
            <a:r>
              <a:rPr lang="en-US" sz="2800" dirty="0" smtClean="0"/>
              <a:t>Relevant references</a:t>
            </a:r>
          </a:p>
          <a:p>
            <a:pPr lvl="1"/>
            <a:r>
              <a:rPr lang="en-US" sz="2800" dirty="0" smtClean="0"/>
              <a:t>Everyone wants to believe there is something unique about the way a DC plan works for a car dealership, or a manufacturing company, or an accounting firm (their industry)</a:t>
            </a:r>
          </a:p>
          <a:p>
            <a:pPr lvl="1"/>
            <a:r>
              <a:rPr lang="en-US" sz="2800" dirty="0" smtClean="0"/>
              <a:t>Be prepared to give references and cite other clients in the same industry (BPAS references will always help)</a:t>
            </a:r>
          </a:p>
          <a:p>
            <a:pPr marL="114300" indent="0">
              <a:buNone/>
            </a:pPr>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482080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layman\AppData\Local\Microsoft\Windows\Temporary Internet Files\Content.IE5\RZT4JCVO\MP900430651[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4933" y="3276600"/>
            <a:ext cx="2179067"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250" y="1371600"/>
            <a:ext cx="6889750" cy="1219200"/>
          </a:xfrm>
        </p:spPr>
        <p:txBody>
          <a:bodyPr/>
          <a:lstStyle/>
          <a:p>
            <a:r>
              <a:rPr lang="en-US" sz="4000" dirty="0" smtClean="0"/>
              <a:t>Building trust and rapport</a:t>
            </a:r>
            <a:endParaRPr lang="en-US" sz="4000" dirty="0"/>
          </a:p>
        </p:txBody>
      </p:sp>
      <p:sp>
        <p:nvSpPr>
          <p:cNvPr id="3" name="Content Placeholder 2"/>
          <p:cNvSpPr>
            <a:spLocks noGrp="1"/>
          </p:cNvSpPr>
          <p:nvPr>
            <p:ph idx="1"/>
          </p:nvPr>
        </p:nvSpPr>
        <p:spPr>
          <a:xfrm>
            <a:off x="304800" y="2819400"/>
            <a:ext cx="7642733" cy="3810000"/>
          </a:xfrm>
        </p:spPr>
        <p:txBody>
          <a:bodyPr>
            <a:noAutofit/>
          </a:bodyPr>
          <a:lstStyle/>
          <a:p>
            <a:r>
              <a:rPr lang="en-US" sz="2400" b="1" dirty="0" smtClean="0"/>
              <a:t>People buy from people that they LIKE</a:t>
            </a:r>
          </a:p>
          <a:p>
            <a:r>
              <a:rPr lang="en-US" sz="2400" dirty="0" smtClean="0"/>
              <a:t>Show you are genuine; you have a life outside of work</a:t>
            </a:r>
          </a:p>
          <a:p>
            <a:r>
              <a:rPr lang="en-US" sz="2400" dirty="0" smtClean="0"/>
              <a:t>Read people and the room </a:t>
            </a:r>
          </a:p>
          <a:p>
            <a:r>
              <a:rPr lang="en-US" sz="2400" dirty="0" smtClean="0"/>
              <a:t>The chameleon beats the elephant every time</a:t>
            </a:r>
          </a:p>
          <a:p>
            <a:pPr lvl="1"/>
            <a:r>
              <a:rPr lang="en-US" sz="2000" dirty="0" smtClean="0"/>
              <a:t>Type of group: formal or informal; white collar, blue collar or a mix?</a:t>
            </a:r>
          </a:p>
          <a:p>
            <a:pPr lvl="1"/>
            <a:r>
              <a:rPr lang="en-US" sz="2000" dirty="0" smtClean="0"/>
              <a:t>Observe how THEY act and communicate</a:t>
            </a:r>
          </a:p>
          <a:p>
            <a:pPr lvl="1"/>
            <a:r>
              <a:rPr lang="en-US" sz="2000" dirty="0" smtClean="0"/>
              <a:t>Observe the egos in the room; who likes to “call the shots”</a:t>
            </a:r>
          </a:p>
          <a:p>
            <a:pPr lvl="1"/>
            <a:r>
              <a:rPr lang="en-US" sz="2000" dirty="0" smtClean="0"/>
              <a:t>Dovetail with it</a:t>
            </a:r>
          </a:p>
          <a:p>
            <a:pPr marL="342900" lvl="1">
              <a:buClr>
                <a:schemeClr val="accent1"/>
              </a:buClr>
            </a:pPr>
            <a:endParaRPr lang="en-US" dirty="0"/>
          </a:p>
          <a:p>
            <a:endParaRPr lang="en-US" dirty="0" smtClean="0"/>
          </a:p>
          <a:p>
            <a:pPr lvl="1"/>
            <a:endParaRPr lang="en-US" dirty="0" smtClean="0"/>
          </a:p>
          <a:p>
            <a:pPr marL="114300" indent="0">
              <a:buNone/>
            </a:pP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64310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371600"/>
            <a:ext cx="6889750" cy="1219200"/>
          </a:xfrm>
        </p:spPr>
        <p:txBody>
          <a:bodyPr/>
          <a:lstStyle/>
          <a:p>
            <a:r>
              <a:rPr lang="en-US" sz="4000" dirty="0" smtClean="0"/>
              <a:t>Building trust and rapport</a:t>
            </a:r>
            <a:endParaRPr lang="en-US" sz="4000" dirty="0"/>
          </a:p>
        </p:txBody>
      </p:sp>
      <p:sp>
        <p:nvSpPr>
          <p:cNvPr id="3" name="Content Placeholder 2"/>
          <p:cNvSpPr>
            <a:spLocks noGrp="1"/>
          </p:cNvSpPr>
          <p:nvPr>
            <p:ph idx="1"/>
          </p:nvPr>
        </p:nvSpPr>
        <p:spPr>
          <a:xfrm>
            <a:off x="-3962400" y="4038600"/>
            <a:ext cx="8534400" cy="3810000"/>
          </a:xfrm>
        </p:spPr>
        <p:txBody>
          <a:bodyPr>
            <a:normAutofit lnSpcReduction="10000"/>
          </a:bodyPr>
          <a:lstStyle/>
          <a:p>
            <a:pPr lvl="0"/>
            <a:r>
              <a:rPr lang="en-US" sz="2300" b="1" dirty="0" smtClean="0"/>
              <a:t>Be honest </a:t>
            </a:r>
            <a:r>
              <a:rPr lang="en-US" sz="2300" dirty="0" smtClean="0"/>
              <a:t>about the product (l</a:t>
            </a:r>
            <a:endParaRPr lang="en-US" sz="2400" dirty="0"/>
          </a:p>
          <a:p>
            <a:pPr lvl="0"/>
            <a:endParaRPr lang="en-US" sz="2400" dirty="0"/>
          </a:p>
          <a:p>
            <a:r>
              <a:rPr lang="en-US" sz="2300" dirty="0" smtClean="0"/>
              <a:t>, fees, what can/can’t do)</a:t>
            </a:r>
          </a:p>
          <a:p>
            <a:r>
              <a:rPr lang="en-US" sz="2300" dirty="0" smtClean="0"/>
              <a:t>Short answers</a:t>
            </a:r>
          </a:p>
          <a:p>
            <a:r>
              <a:rPr lang="en-US" sz="2300" dirty="0" smtClean="0"/>
              <a:t>When you don’t know, </a:t>
            </a:r>
            <a:r>
              <a:rPr lang="en-US" sz="2300" b="1" dirty="0" smtClean="0"/>
              <a:t>admit it</a:t>
            </a:r>
            <a:endParaRPr lang="en-US" sz="2300" dirty="0" smtClean="0"/>
          </a:p>
          <a:p>
            <a:pPr lvl="1"/>
            <a:r>
              <a:rPr lang="en-US" sz="2000" dirty="0" smtClean="0"/>
              <a:t>Write it down, promptly follow up afterward with answers</a:t>
            </a:r>
          </a:p>
          <a:p>
            <a:r>
              <a:rPr lang="en-US" sz="2300" b="1" dirty="0" smtClean="0"/>
              <a:t>Let your personality show! </a:t>
            </a:r>
            <a:r>
              <a:rPr lang="en-US" sz="2300" dirty="0" smtClean="0"/>
              <a:t>People are turned off by “stiff” corporate personalities</a:t>
            </a:r>
          </a:p>
          <a:p>
            <a:r>
              <a:rPr lang="en-US" sz="2300" dirty="0" smtClean="0"/>
              <a:t>Spontaneous humor</a:t>
            </a:r>
          </a:p>
          <a:p>
            <a:r>
              <a:rPr lang="en-US" sz="2300" dirty="0" smtClean="0"/>
              <a:t>Using measured language</a:t>
            </a:r>
          </a:p>
          <a:p>
            <a:pPr marL="342900" lvl="1">
              <a:buClr>
                <a:schemeClr val="accent1"/>
              </a:buClr>
            </a:pPr>
            <a:endParaRPr lang="en-US" dirty="0"/>
          </a:p>
          <a:p>
            <a:endParaRPr lang="en-US" dirty="0" smtClean="0"/>
          </a:p>
          <a:p>
            <a:pPr lvl="1"/>
            <a:endParaRPr lang="en-US" dirty="0" smtClean="0"/>
          </a:p>
          <a:p>
            <a:pPr marL="114300" indent="0">
              <a:buNone/>
            </a:pP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17</a:t>
            </a:fld>
            <a:endParaRPr lang="en-US">
              <a:solidFill>
                <a:srgbClr val="000000"/>
              </a:solidFill>
            </a:endParaRPr>
          </a:p>
        </p:txBody>
      </p:sp>
      <p:graphicFrame>
        <p:nvGraphicFramePr>
          <p:cNvPr id="5" name="Diagram 4"/>
          <p:cNvGraphicFramePr/>
          <p:nvPr>
            <p:extLst>
              <p:ext uri="{D42A27DB-BD31-4B8C-83A1-F6EECF244321}">
                <p14:modId xmlns:p14="http://schemas.microsoft.com/office/powerpoint/2010/main" val="20290013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5562600" y="1600200"/>
            <a:ext cx="1828800" cy="990600"/>
            <a:chOff x="3962400" y="1300482"/>
            <a:chExt cx="2133600" cy="1097278"/>
          </a:xfrm>
        </p:grpSpPr>
        <p:sp>
          <p:nvSpPr>
            <p:cNvPr id="7" name="Rectangle 6"/>
            <p:cNvSpPr/>
            <p:nvPr/>
          </p:nvSpPr>
          <p:spPr>
            <a:xfrm>
              <a:off x="3962400" y="1300482"/>
              <a:ext cx="2133600" cy="109727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3962400" y="1300482"/>
              <a:ext cx="2133600" cy="109727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Limitations</a:t>
              </a:r>
            </a:p>
            <a:p>
              <a:pPr marL="285750" lvl="1" indent="-285750" algn="l" defTabSz="1333500">
                <a:lnSpc>
                  <a:spcPct val="90000"/>
                </a:lnSpc>
                <a:spcBef>
                  <a:spcPct val="0"/>
                </a:spcBef>
                <a:spcAft>
                  <a:spcPct val="15000"/>
                </a:spcAft>
                <a:buChar char="••"/>
              </a:pPr>
              <a:r>
                <a:rPr lang="en-US" sz="3000" dirty="0" smtClean="0"/>
                <a:t>Fees </a:t>
              </a:r>
              <a:r>
                <a:rPr lang="en-US" sz="3000" dirty="0" err="1" smtClean="0"/>
                <a:t>an’ts</a:t>
              </a:r>
              <a:endParaRPr lang="en-US" sz="3000" dirty="0" smtClean="0"/>
            </a:p>
            <a:p>
              <a:pPr marL="285750" lvl="1" indent="-285750" algn="l" defTabSz="1333500">
                <a:lnSpc>
                  <a:spcPct val="90000"/>
                </a:lnSpc>
                <a:spcBef>
                  <a:spcPct val="0"/>
                </a:spcBef>
                <a:spcAft>
                  <a:spcPct val="15000"/>
                </a:spcAft>
                <a:buChar char="••"/>
              </a:pPr>
              <a:r>
                <a:rPr lang="en-US" sz="3000" kern="1200" dirty="0" smtClean="0"/>
                <a:t> </a:t>
              </a:r>
              <a:endParaRPr lang="en-US" sz="3000" kern="1200" dirty="0"/>
            </a:p>
          </p:txBody>
        </p:sp>
      </p:grpSp>
    </p:spTree>
    <p:extLst>
      <p:ext uri="{BB962C8B-B14F-4D97-AF65-F5344CB8AC3E}">
        <p14:creationId xmlns:p14="http://schemas.microsoft.com/office/powerpoint/2010/main" val="255430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Miscellaneous</a:t>
            </a:r>
            <a:endParaRPr lang="en-US" sz="4000" dirty="0"/>
          </a:p>
        </p:txBody>
      </p:sp>
      <p:sp>
        <p:nvSpPr>
          <p:cNvPr id="3" name="Content Placeholder 2"/>
          <p:cNvSpPr>
            <a:spLocks noGrp="1"/>
          </p:cNvSpPr>
          <p:nvPr>
            <p:ph idx="1"/>
          </p:nvPr>
        </p:nvSpPr>
        <p:spPr>
          <a:xfrm>
            <a:off x="304800" y="2743200"/>
            <a:ext cx="8534400" cy="3810000"/>
          </a:xfrm>
        </p:spPr>
        <p:txBody>
          <a:bodyPr/>
          <a:lstStyle/>
          <a:p>
            <a:pPr marL="0" indent="0">
              <a:buNone/>
            </a:pPr>
            <a:r>
              <a:rPr lang="en-US" sz="2800" dirty="0" smtClean="0"/>
              <a:t>Non-verbal cues</a:t>
            </a:r>
          </a:p>
          <a:p>
            <a:r>
              <a:rPr lang="en-US" sz="2400" dirty="0" smtClean="0"/>
              <a:t>Lack of eye contact</a:t>
            </a:r>
          </a:p>
          <a:p>
            <a:r>
              <a:rPr lang="en-US" sz="2400" dirty="0" smtClean="0"/>
              <a:t>Some try to control, steer the meeting</a:t>
            </a:r>
          </a:p>
          <a:p>
            <a:r>
              <a:rPr lang="en-US" sz="2400" dirty="0" smtClean="0"/>
              <a:t>Looking at watches, phone</a:t>
            </a:r>
          </a:p>
          <a:p>
            <a:r>
              <a:rPr lang="en-US" sz="2400" dirty="0" smtClean="0"/>
              <a:t>Shuffling papers</a:t>
            </a:r>
          </a:p>
          <a:p>
            <a:r>
              <a:rPr lang="en-US" sz="2400" dirty="0" smtClean="0"/>
              <a:t>Looks of interest or apathy</a:t>
            </a:r>
          </a:p>
          <a:p>
            <a:r>
              <a:rPr lang="en-US" sz="2400" dirty="0" smtClean="0"/>
              <a:t>Who is willing to ask questions</a:t>
            </a:r>
          </a:p>
          <a:p>
            <a:r>
              <a:rPr lang="en-US" sz="2400" dirty="0" smtClean="0"/>
              <a:t>Who offers limited information / plays a mean game of poker</a:t>
            </a:r>
          </a:p>
        </p:txBody>
      </p:sp>
      <p:pic>
        <p:nvPicPr>
          <p:cNvPr id="2050" name="Picture 2" descr="C:\Users\SPlayman\AppData\Local\Microsoft\Windows\Temporary Internet Files\Content.IE5\0670J2IO\MC9001965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6096">
            <a:off x="6736199" y="4029934"/>
            <a:ext cx="1802282" cy="1702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407926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Miscellaneous</a:t>
            </a:r>
            <a:endParaRPr lang="en-US" sz="4000" dirty="0"/>
          </a:p>
        </p:txBody>
      </p:sp>
      <p:sp>
        <p:nvSpPr>
          <p:cNvPr id="3" name="Content Placeholder 2"/>
          <p:cNvSpPr>
            <a:spLocks noGrp="1"/>
          </p:cNvSpPr>
          <p:nvPr>
            <p:ph idx="1"/>
          </p:nvPr>
        </p:nvSpPr>
        <p:spPr>
          <a:xfrm>
            <a:off x="304800" y="2743200"/>
            <a:ext cx="6172200" cy="3810000"/>
          </a:xfrm>
        </p:spPr>
        <p:txBody>
          <a:bodyPr/>
          <a:lstStyle/>
          <a:p>
            <a:r>
              <a:rPr lang="en-US" sz="2800" dirty="0" smtClean="0"/>
              <a:t>Continuous eye contact</a:t>
            </a:r>
          </a:p>
          <a:p>
            <a:pPr lvl="1"/>
            <a:r>
              <a:rPr lang="en-US" sz="2400" dirty="0" smtClean="0"/>
              <a:t>Spread it around the room--treat all players as equally important</a:t>
            </a:r>
          </a:p>
          <a:p>
            <a:r>
              <a:rPr lang="en-US" sz="2800" dirty="0" smtClean="0"/>
              <a:t>Use of industry terminology </a:t>
            </a:r>
          </a:p>
          <a:p>
            <a:pPr lvl="1"/>
            <a:r>
              <a:rPr lang="en-US" sz="2400" dirty="0" smtClean="0"/>
              <a:t>inevitable, but be smart about it</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rot="223329">
            <a:off x="5134033" y="2583147"/>
            <a:ext cx="3923052" cy="3923052"/>
          </a:xfrm>
          <a:prstGeom prst="rect">
            <a:avLst/>
          </a:prstGeom>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14571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Opening thoughts</a:t>
            </a:r>
            <a:endParaRPr lang="en-US" sz="4000" dirty="0"/>
          </a:p>
        </p:txBody>
      </p:sp>
      <p:sp>
        <p:nvSpPr>
          <p:cNvPr id="3" name="Content Placeholder 2"/>
          <p:cNvSpPr>
            <a:spLocks noGrp="1"/>
          </p:cNvSpPr>
          <p:nvPr>
            <p:ph idx="1"/>
          </p:nvPr>
        </p:nvSpPr>
        <p:spPr>
          <a:xfrm>
            <a:off x="304800" y="2743200"/>
            <a:ext cx="8610600" cy="3810000"/>
          </a:xfrm>
        </p:spPr>
        <p:txBody>
          <a:bodyPr>
            <a:noAutofit/>
          </a:bodyPr>
          <a:lstStyle/>
          <a:p>
            <a:pPr marL="114300" indent="0">
              <a:lnSpc>
                <a:spcPct val="120000"/>
              </a:lnSpc>
              <a:spcBef>
                <a:spcPts val="0"/>
              </a:spcBef>
              <a:buNone/>
            </a:pPr>
            <a:r>
              <a:rPr lang="en-US" sz="2000" dirty="0" smtClean="0"/>
              <a:t>You walk into a presentation. Shake hands, smile at everyone, make eye contract. </a:t>
            </a:r>
            <a:r>
              <a:rPr lang="en-US" sz="2000" dirty="0"/>
              <a:t>L</a:t>
            </a:r>
            <a:r>
              <a:rPr lang="en-US" sz="2000" dirty="0" smtClean="0"/>
              <a:t>ook around the room, get a feel for the players involved, and what type of meeting they are looking for.  </a:t>
            </a:r>
          </a:p>
          <a:p>
            <a:pPr marL="114300" indent="0">
              <a:lnSpc>
                <a:spcPct val="120000"/>
              </a:lnSpc>
              <a:spcBef>
                <a:spcPts val="0"/>
              </a:spcBef>
              <a:buNone/>
            </a:pPr>
            <a:endParaRPr lang="en-US" sz="2000" dirty="0" smtClean="0"/>
          </a:p>
          <a:p>
            <a:pPr marL="114300" indent="0">
              <a:lnSpc>
                <a:spcPct val="120000"/>
              </a:lnSpc>
              <a:spcBef>
                <a:spcPts val="0"/>
              </a:spcBef>
              <a:buNone/>
            </a:pPr>
            <a:r>
              <a:rPr lang="en-US" sz="2000" dirty="0" smtClean="0"/>
              <a:t>In the next hour, </a:t>
            </a:r>
            <a:r>
              <a:rPr lang="en-US" sz="2000" i="1" dirty="0" smtClean="0"/>
              <a:t>anything</a:t>
            </a:r>
            <a:r>
              <a:rPr lang="en-US" sz="2000" dirty="0" smtClean="0"/>
              <a:t> can happen. You might walk out frustrated and exasperated. You might walk out thinking, “that was a decent meeting; now the ball is in their court”. Or you might walk out knowing </a:t>
            </a:r>
            <a:r>
              <a:rPr lang="en-US" sz="2000" dirty="0"/>
              <a:t> </a:t>
            </a:r>
            <a:r>
              <a:rPr lang="en-US" sz="2000" dirty="0" smtClean="0"/>
              <a:t>you won the business.</a:t>
            </a:r>
          </a:p>
          <a:p>
            <a:pPr marL="114300" indent="0">
              <a:lnSpc>
                <a:spcPct val="120000"/>
              </a:lnSpc>
              <a:spcBef>
                <a:spcPts val="0"/>
              </a:spcBef>
              <a:buNone/>
            </a:pPr>
            <a:endParaRPr lang="en-US" sz="2000" dirty="0" smtClean="0"/>
          </a:p>
          <a:p>
            <a:pPr marL="114300" indent="0">
              <a:lnSpc>
                <a:spcPct val="120000"/>
              </a:lnSpc>
              <a:spcBef>
                <a:spcPts val="0"/>
              </a:spcBef>
              <a:buNone/>
            </a:pPr>
            <a:r>
              <a:rPr lang="en-US" sz="2000" dirty="0" smtClean="0"/>
              <a:t>How you handle yourself, what happens in the meeting, and the way you interact with decision makers drive everything.</a:t>
            </a:r>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73655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371600"/>
            <a:ext cx="6889750" cy="1219200"/>
          </a:xfrm>
        </p:spPr>
        <p:txBody>
          <a:bodyPr/>
          <a:lstStyle/>
          <a:p>
            <a:r>
              <a:rPr lang="en-US" sz="4000" dirty="0" smtClean="0"/>
              <a:t>Getting into your comfort zone</a:t>
            </a:r>
            <a:endParaRPr lang="en-US" sz="4000" dirty="0"/>
          </a:p>
        </p:txBody>
      </p:sp>
      <p:sp>
        <p:nvSpPr>
          <p:cNvPr id="3" name="Content Placeholder 2"/>
          <p:cNvSpPr>
            <a:spLocks noGrp="1"/>
          </p:cNvSpPr>
          <p:nvPr>
            <p:ph idx="1"/>
          </p:nvPr>
        </p:nvSpPr>
        <p:spPr>
          <a:xfrm>
            <a:off x="304800" y="2743200"/>
            <a:ext cx="8534400" cy="3810000"/>
          </a:xfrm>
        </p:spPr>
        <p:txBody>
          <a:bodyPr>
            <a:normAutofit/>
          </a:bodyPr>
          <a:lstStyle/>
          <a:p>
            <a:r>
              <a:rPr lang="en-US" sz="2800" dirty="0" smtClean="0"/>
              <a:t>Face-to-face meetings vs conference calls or webcasts</a:t>
            </a:r>
          </a:p>
          <a:p>
            <a:r>
              <a:rPr lang="en-US" sz="2800" dirty="0" smtClean="0"/>
              <a:t>Sales people, earlier in their career:</a:t>
            </a:r>
          </a:p>
          <a:p>
            <a:pPr lvl="1"/>
            <a:r>
              <a:rPr lang="en-US" sz="2000" dirty="0" smtClean="0"/>
              <a:t>Focus on delivering polished presentations</a:t>
            </a:r>
          </a:p>
          <a:p>
            <a:pPr lvl="1"/>
            <a:r>
              <a:rPr lang="en-US" sz="2000" dirty="0" smtClean="0"/>
              <a:t>Make a “sales pitch”</a:t>
            </a:r>
          </a:p>
          <a:p>
            <a:pPr lvl="1"/>
            <a:r>
              <a:rPr lang="en-US" sz="2000" dirty="0" smtClean="0"/>
              <a:t>Identify and overcome objections, advance the sale, etc.</a:t>
            </a:r>
          </a:p>
          <a:p>
            <a:pPr lvl="1"/>
            <a:r>
              <a:rPr lang="en-US" sz="2000" dirty="0" smtClean="0"/>
              <a:t>Anxiety, nerves before meetings</a:t>
            </a:r>
          </a:p>
          <a:p>
            <a:pPr lvl="1"/>
            <a:r>
              <a:rPr lang="en-US" sz="2000" dirty="0" smtClean="0"/>
              <a:t>Worry about knowing the answers</a:t>
            </a:r>
          </a:p>
          <a:p>
            <a:pPr lvl="1"/>
            <a:r>
              <a:rPr lang="en-US" sz="2000" dirty="0" smtClean="0"/>
              <a:t>Worry about the flow, sequence and agenda of meetings</a:t>
            </a:r>
          </a:p>
          <a:p>
            <a:pPr lvl="1"/>
            <a:endParaRPr lang="en-US" dirty="0" smtClean="0"/>
          </a:p>
          <a:p>
            <a:pPr lvl="1"/>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705600" y="4535714"/>
            <a:ext cx="2624030" cy="22860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196082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371600"/>
            <a:ext cx="6889750" cy="1219200"/>
          </a:xfrm>
        </p:spPr>
        <p:txBody>
          <a:bodyPr/>
          <a:lstStyle/>
          <a:p>
            <a:r>
              <a:rPr lang="en-US" sz="4000" dirty="0" smtClean="0"/>
              <a:t>Getting into your comfort zone</a:t>
            </a:r>
            <a:endParaRPr lang="en-US" sz="4000" dirty="0"/>
          </a:p>
        </p:txBody>
      </p:sp>
      <p:sp>
        <p:nvSpPr>
          <p:cNvPr id="3" name="Content Placeholder 2"/>
          <p:cNvSpPr>
            <a:spLocks noGrp="1"/>
          </p:cNvSpPr>
          <p:nvPr>
            <p:ph idx="1"/>
          </p:nvPr>
        </p:nvSpPr>
        <p:spPr/>
        <p:txBody>
          <a:bodyPr>
            <a:normAutofit fontScale="92500"/>
          </a:bodyPr>
          <a:lstStyle/>
          <a:p>
            <a:r>
              <a:rPr lang="en-US" sz="2800" dirty="0" smtClean="0"/>
              <a:t>Seasoned sales people (later in their career)</a:t>
            </a:r>
          </a:p>
          <a:p>
            <a:pPr lvl="1"/>
            <a:r>
              <a:rPr lang="en-US" sz="2400" dirty="0" smtClean="0"/>
              <a:t>Know the subject matter inside and out</a:t>
            </a:r>
          </a:p>
          <a:p>
            <a:pPr lvl="1"/>
            <a:r>
              <a:rPr lang="en-US" sz="2400" dirty="0" smtClean="0"/>
              <a:t>Quiet confidence</a:t>
            </a:r>
          </a:p>
          <a:p>
            <a:pPr lvl="1"/>
            <a:r>
              <a:rPr lang="en-US" sz="2400" dirty="0" smtClean="0"/>
              <a:t>Go in fresh, without rehearsal--go with the flow of the meeting</a:t>
            </a:r>
          </a:p>
          <a:p>
            <a:pPr lvl="1"/>
            <a:r>
              <a:rPr lang="en-US" sz="2400" dirty="0" smtClean="0"/>
              <a:t>Leads to far better meetings because nerves don’t get in the way</a:t>
            </a:r>
          </a:p>
          <a:p>
            <a:pPr lvl="1"/>
            <a:r>
              <a:rPr lang="en-US" sz="2400" dirty="0" smtClean="0"/>
              <a:t>Not intimidated by key decision makers or dominant personalities</a:t>
            </a:r>
          </a:p>
          <a:p>
            <a:pPr lvl="1"/>
            <a:r>
              <a:rPr lang="en-US" sz="2400" dirty="0" smtClean="0"/>
              <a:t>Don’t over think it--go into the meeting and respond</a:t>
            </a:r>
          </a:p>
          <a:p>
            <a:pPr lvl="1"/>
            <a:endParaRPr lang="en-US" dirty="0" smtClean="0"/>
          </a:p>
          <a:p>
            <a:pPr lvl="1"/>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993594" y="4953000"/>
            <a:ext cx="2186692" cy="1905000"/>
          </a:xfrm>
          <a:prstGeom prst="rect">
            <a:avLst/>
          </a:prstGeom>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77093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8794750" cy="1219200"/>
          </a:xfrm>
        </p:spPr>
        <p:txBody>
          <a:bodyPr/>
          <a:lstStyle/>
          <a:p>
            <a:r>
              <a:rPr lang="en-US" sz="4000" dirty="0" smtClean="0"/>
              <a:t>Technical interchange/solving problems</a:t>
            </a:r>
            <a:endParaRPr lang="en-US" sz="4000" dirty="0"/>
          </a:p>
        </p:txBody>
      </p:sp>
      <p:sp>
        <p:nvSpPr>
          <p:cNvPr id="3" name="Content Placeholder 2"/>
          <p:cNvSpPr>
            <a:spLocks noGrp="1"/>
          </p:cNvSpPr>
          <p:nvPr>
            <p:ph idx="1"/>
          </p:nvPr>
        </p:nvSpPr>
        <p:spPr>
          <a:xfrm>
            <a:off x="457200" y="2743200"/>
            <a:ext cx="8305800" cy="990600"/>
          </a:xfrm>
        </p:spPr>
        <p:txBody>
          <a:bodyPr/>
          <a:lstStyle/>
          <a:p>
            <a:pPr marL="0" indent="0">
              <a:buNone/>
            </a:pPr>
            <a:r>
              <a:rPr lang="en-US" sz="2800" dirty="0" smtClean="0"/>
              <a:t>Tactfully educate the prospect during a meeting to  advance the sale</a:t>
            </a:r>
          </a:p>
        </p:txBody>
      </p:sp>
      <p:sp>
        <p:nvSpPr>
          <p:cNvPr id="4" name="TextBox 3"/>
          <p:cNvSpPr txBox="1"/>
          <p:nvPr/>
        </p:nvSpPr>
        <p:spPr>
          <a:xfrm>
            <a:off x="1066800" y="3907971"/>
            <a:ext cx="3048000" cy="221599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2060"/>
                </a:solidFill>
                <a:latin typeface="Calibri" panose="020F0502020204030204" pitchFamily="34" charset="0"/>
              </a:rPr>
              <a:t>Plan design</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ERISA rules</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Compliance testing</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Investment </a:t>
            </a:r>
            <a:r>
              <a:rPr lang="en-US" sz="2000" dirty="0" smtClean="0">
                <a:solidFill>
                  <a:srgbClr val="002060"/>
                </a:solidFill>
                <a:latin typeface="Calibri" panose="020F0502020204030204" pitchFamily="34" charset="0"/>
              </a:rPr>
              <a:t>matters</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Industry statistics</a:t>
            </a:r>
          </a:p>
          <a:p>
            <a:endParaRPr lang="en-US" sz="2000" dirty="0">
              <a:solidFill>
                <a:srgbClr val="002060"/>
              </a:solidFill>
              <a:latin typeface="Calibri" panose="020F0502020204030204" pitchFamily="34" charset="0"/>
            </a:endParaRPr>
          </a:p>
          <a:p>
            <a:endParaRPr lang="en-US" dirty="0"/>
          </a:p>
        </p:txBody>
      </p:sp>
      <p:sp>
        <p:nvSpPr>
          <p:cNvPr id="5" name="TextBox 4"/>
          <p:cNvSpPr txBox="1"/>
          <p:nvPr/>
        </p:nvSpPr>
        <p:spPr>
          <a:xfrm>
            <a:off x="4495800" y="3882985"/>
            <a:ext cx="3505200" cy="160043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2060"/>
                </a:solidFill>
                <a:latin typeface="Calibri" panose="020F0502020204030204" pitchFamily="34" charset="0"/>
              </a:rPr>
              <a:t>DOL </a:t>
            </a:r>
            <a:r>
              <a:rPr lang="en-US" sz="2000" dirty="0">
                <a:solidFill>
                  <a:srgbClr val="002060"/>
                </a:solidFill>
                <a:latin typeface="Calibri" panose="020F0502020204030204" pitchFamily="34" charset="0"/>
              </a:rPr>
              <a:t>or IRS rules</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Fiduciary considerations</a:t>
            </a:r>
          </a:p>
          <a:p>
            <a:pPr marL="342900" indent="-342900">
              <a:buFont typeface="Arial" panose="020B0604020202020204" pitchFamily="34" charset="0"/>
              <a:buChar char="•"/>
            </a:pPr>
            <a:r>
              <a:rPr lang="en-US" sz="2000" dirty="0">
                <a:solidFill>
                  <a:srgbClr val="002060"/>
                </a:solidFill>
                <a:latin typeface="Calibri" panose="020F0502020204030204" pitchFamily="34" charset="0"/>
              </a:rPr>
              <a:t>Types of fiduciaries and what </a:t>
            </a:r>
            <a:r>
              <a:rPr lang="en-US" sz="2000" dirty="0" smtClean="0">
                <a:solidFill>
                  <a:srgbClr val="002060"/>
                </a:solidFill>
                <a:latin typeface="Calibri" panose="020F0502020204030204" pitchFamily="34" charset="0"/>
              </a:rPr>
              <a:t>the </a:t>
            </a:r>
            <a:r>
              <a:rPr lang="en-US" sz="2000" dirty="0">
                <a:solidFill>
                  <a:srgbClr val="002060"/>
                </a:solidFill>
                <a:latin typeface="Calibri" panose="020F0502020204030204" pitchFamily="34" charset="0"/>
              </a:rPr>
              <a:t>status means</a:t>
            </a:r>
          </a:p>
          <a:p>
            <a:endParaRPr lang="en-US" dirty="0"/>
          </a:p>
        </p:txBody>
      </p:sp>
      <p:sp>
        <p:nvSpPr>
          <p:cNvPr id="6" name="Slide Number Placeholder 5"/>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86987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9175750" cy="1219200"/>
          </a:xfrm>
        </p:spPr>
        <p:txBody>
          <a:bodyPr/>
          <a:lstStyle/>
          <a:p>
            <a:r>
              <a:rPr lang="en-US" sz="4000" dirty="0" smtClean="0"/>
              <a:t>Quantify numbers and value proposition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At the end of the day, decision makers need to be able to say something like:</a:t>
            </a:r>
          </a:p>
          <a:p>
            <a:pPr lvl="1"/>
            <a:r>
              <a:rPr lang="en-US" sz="2000" i="1" dirty="0" smtClean="0"/>
              <a:t>We looked at four proposals. Cost ranged from 101 to 152 basis points; each proposal had advantages. The proposal from _______ and BPAS came in around 136 basis points. But, BPAS offers 3(38) fiduciary services, strong participant education and a full-service plan administrator to simplify and enhance our plan. It’s a good value for reasonable fees, so we are making that recommendation. We also know we could reduce total cost by 30 basis points if we go with the lowest cost menu of funds. </a:t>
            </a:r>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292637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9175750" cy="1219200"/>
          </a:xfrm>
        </p:spPr>
        <p:txBody>
          <a:bodyPr/>
          <a:lstStyle/>
          <a:p>
            <a:r>
              <a:rPr lang="en-US" sz="4000" dirty="0" smtClean="0"/>
              <a:t>Quantify numbers and value proposition</a:t>
            </a:r>
            <a:endParaRPr lang="en-US" sz="4000" dirty="0"/>
          </a:p>
        </p:txBody>
      </p:sp>
      <p:sp>
        <p:nvSpPr>
          <p:cNvPr id="3" name="Content Placeholder 2"/>
          <p:cNvSpPr>
            <a:spLocks noGrp="1"/>
          </p:cNvSpPr>
          <p:nvPr>
            <p:ph idx="1"/>
          </p:nvPr>
        </p:nvSpPr>
        <p:spPr>
          <a:xfrm>
            <a:off x="304800" y="2895600"/>
            <a:ext cx="8305800" cy="3810000"/>
          </a:xfrm>
        </p:spPr>
        <p:txBody>
          <a:bodyPr>
            <a:normAutofit/>
          </a:bodyPr>
          <a:lstStyle/>
          <a:p>
            <a:r>
              <a:rPr lang="en-US" sz="2400" dirty="0"/>
              <a:t>Y</a:t>
            </a:r>
            <a:r>
              <a:rPr lang="en-US" sz="2400" dirty="0" smtClean="0"/>
              <a:t>our job is to help them arrive at these figures</a:t>
            </a:r>
          </a:p>
          <a:p>
            <a:pPr lvl="1"/>
            <a:r>
              <a:rPr lang="en-US" sz="2000" dirty="0" smtClean="0"/>
              <a:t>Vendor cost comparison matrix</a:t>
            </a:r>
          </a:p>
          <a:p>
            <a:pPr lvl="1"/>
            <a:r>
              <a:rPr lang="en-US" sz="2000" dirty="0" smtClean="0"/>
              <a:t>Mini RFP</a:t>
            </a:r>
          </a:p>
          <a:p>
            <a:pPr lvl="1"/>
            <a:r>
              <a:rPr lang="en-US" sz="2000" dirty="0" smtClean="0"/>
              <a:t>Joe Boyle’s presentation focused on this</a:t>
            </a:r>
          </a:p>
          <a:p>
            <a:r>
              <a:rPr lang="en-US" sz="2400" dirty="0" smtClean="0"/>
              <a:t>Best practice: Show what total cost would be for your </a:t>
            </a:r>
            <a:r>
              <a:rPr lang="en-US" sz="2400" b="1" dirty="0" smtClean="0"/>
              <a:t>recommended menu </a:t>
            </a:r>
            <a:r>
              <a:rPr lang="en-US" sz="2400" dirty="0" smtClean="0"/>
              <a:t>as well as the </a:t>
            </a:r>
            <a:r>
              <a:rPr lang="en-US" sz="2400" b="1" dirty="0" smtClean="0"/>
              <a:t>lowest cost menu</a:t>
            </a:r>
            <a:endParaRPr lang="en-US" sz="2400" dirty="0" smtClean="0"/>
          </a:p>
          <a:p>
            <a:pPr lvl="1"/>
            <a:r>
              <a:rPr lang="en-US" sz="2100" dirty="0"/>
              <a:t>C</a:t>
            </a:r>
            <a:r>
              <a:rPr lang="en-US" sz="2100" dirty="0" smtClean="0"/>
              <a:t>ost of investments needs to be </a:t>
            </a:r>
            <a:r>
              <a:rPr lang="en-US" sz="2100" u="sng" dirty="0" smtClean="0"/>
              <a:t>isolated to its own category </a:t>
            </a:r>
            <a:r>
              <a:rPr lang="en-US" sz="2100" dirty="0" smtClean="0"/>
              <a:t>to avoid creating impressions which can cause us both to lose the bid. Don’t “go down with the ship” over a particular investment menu. </a:t>
            </a:r>
            <a:endParaRPr lang="en-US" sz="2100"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2891499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6889750" cy="1219200"/>
          </a:xfrm>
        </p:spPr>
        <p:txBody>
          <a:bodyPr/>
          <a:lstStyle/>
          <a:p>
            <a:r>
              <a:rPr lang="en-US" sz="4000" dirty="0" smtClean="0"/>
              <a:t>Points to ponder</a:t>
            </a:r>
            <a:endParaRPr lang="en-US" sz="4000" dirty="0"/>
          </a:p>
        </p:txBody>
      </p:sp>
      <p:sp>
        <p:nvSpPr>
          <p:cNvPr id="3" name="Content Placeholder 2"/>
          <p:cNvSpPr>
            <a:spLocks noGrp="1"/>
          </p:cNvSpPr>
          <p:nvPr>
            <p:ph idx="1"/>
          </p:nvPr>
        </p:nvSpPr>
        <p:spPr/>
        <p:txBody>
          <a:bodyPr>
            <a:normAutofit/>
          </a:bodyPr>
          <a:lstStyle/>
          <a:p>
            <a:r>
              <a:rPr lang="en-US" dirty="0" smtClean="0"/>
              <a:t>Having variation in investment menus among  retirement-plan clients is </a:t>
            </a:r>
            <a:r>
              <a:rPr lang="en-US" b="1" dirty="0" smtClean="0"/>
              <a:t>inevitable</a:t>
            </a:r>
          </a:p>
          <a:p>
            <a:r>
              <a:rPr lang="en-US" dirty="0" smtClean="0"/>
              <a:t>Remember, we are in this business for three reasons:	</a:t>
            </a:r>
          </a:p>
          <a:p>
            <a:pPr marL="914400" lvl="1" indent="-457200">
              <a:buFont typeface="+mj-lt"/>
              <a:buAutoNum type="arabicPeriod"/>
            </a:pPr>
            <a:r>
              <a:rPr lang="en-US" dirty="0" smtClean="0"/>
              <a:t>To do an outstanding job of servicing clients </a:t>
            </a:r>
          </a:p>
          <a:p>
            <a:pPr marL="914400" lvl="1" indent="-457200">
              <a:buFont typeface="+mj-lt"/>
              <a:buAutoNum type="arabicPeriod"/>
            </a:pPr>
            <a:r>
              <a:rPr lang="en-US" dirty="0" smtClean="0"/>
              <a:t>To help participants be able to retire</a:t>
            </a:r>
          </a:p>
          <a:p>
            <a:pPr marL="914400" lvl="1" indent="-457200">
              <a:buFont typeface="+mj-lt"/>
              <a:buAutoNum type="arabicPeriod"/>
            </a:pPr>
            <a:r>
              <a:rPr lang="en-US" dirty="0" smtClean="0"/>
              <a:t>To be profitable</a:t>
            </a:r>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770228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6889750" cy="1219200"/>
          </a:xfrm>
        </p:spPr>
        <p:txBody>
          <a:bodyPr/>
          <a:lstStyle/>
          <a:p>
            <a:r>
              <a:rPr lang="en-US" sz="4000" dirty="0" smtClean="0"/>
              <a:t>Points to ponder</a:t>
            </a:r>
            <a:endParaRPr lang="en-US" sz="4000" dirty="0"/>
          </a:p>
        </p:txBody>
      </p:sp>
      <p:sp>
        <p:nvSpPr>
          <p:cNvPr id="3" name="Content Placeholder 2"/>
          <p:cNvSpPr>
            <a:spLocks noGrp="1"/>
          </p:cNvSpPr>
          <p:nvPr>
            <p:ph idx="1"/>
          </p:nvPr>
        </p:nvSpPr>
        <p:spPr/>
        <p:txBody>
          <a:bodyPr>
            <a:noAutofit/>
          </a:bodyPr>
          <a:lstStyle/>
          <a:p>
            <a:r>
              <a:rPr lang="en-US" dirty="0" smtClean="0"/>
              <a:t>We </a:t>
            </a:r>
            <a:r>
              <a:rPr lang="en-US" dirty="0"/>
              <a:t>appreciate it when our financial intermediary partners have strong convictions about their investment </a:t>
            </a:r>
            <a:r>
              <a:rPr lang="en-US" dirty="0" smtClean="0"/>
              <a:t>menu. </a:t>
            </a:r>
            <a:endParaRPr lang="en-US" dirty="0"/>
          </a:p>
          <a:p>
            <a:r>
              <a:rPr lang="en-US" dirty="0" smtClean="0"/>
              <a:t>However, there will be certain plans where “breaking the mold” is necessary</a:t>
            </a:r>
            <a:endParaRPr lang="en-US" dirty="0"/>
          </a:p>
          <a:p>
            <a:pPr lvl="1"/>
            <a:r>
              <a:rPr lang="en-US" sz="2000" dirty="0" smtClean="0">
                <a:ea typeface="+mn-ea"/>
                <a:cs typeface="+mn-cs"/>
              </a:rPr>
              <a:t>Consider adding certain funds to your approved list (after review)</a:t>
            </a:r>
          </a:p>
          <a:p>
            <a:pPr lvl="1"/>
            <a:r>
              <a:rPr lang="en-US" sz="2000" dirty="0" smtClean="0">
                <a:ea typeface="+mn-ea"/>
                <a:cs typeface="+mn-cs"/>
              </a:rPr>
              <a:t>Consider supporting certain funds on a “directed” basis, outside of your fiduciary status</a:t>
            </a:r>
          </a:p>
          <a:p>
            <a:pPr lvl="1"/>
            <a:r>
              <a:rPr lang="en-US" sz="2000" dirty="0" smtClean="0">
                <a:ea typeface="+mn-ea"/>
                <a:cs typeface="+mn-cs"/>
              </a:rPr>
              <a:t>Possible to handle certain funds through Schwab PCRA window</a:t>
            </a:r>
          </a:p>
          <a:p>
            <a:pPr lvl="1"/>
            <a:r>
              <a:rPr lang="en-US" sz="2000" dirty="0" smtClean="0">
                <a:ea typeface="+mn-ea"/>
                <a:cs typeface="+mn-cs"/>
              </a:rPr>
              <a:t>Don’t forget the value of “true open architecture”</a:t>
            </a:r>
            <a:endParaRPr lang="en-US" sz="2000" dirty="0">
              <a:ea typeface="+mn-ea"/>
              <a:cs typeface="+mn-cs"/>
            </a:endParaRPr>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158971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Spontaneous interaction</a:t>
            </a:r>
            <a:endParaRPr lang="en-US" sz="4000" dirty="0"/>
          </a:p>
        </p:txBody>
      </p:sp>
      <p:sp>
        <p:nvSpPr>
          <p:cNvPr id="3" name="Content Placeholder 2"/>
          <p:cNvSpPr>
            <a:spLocks noGrp="1"/>
          </p:cNvSpPr>
          <p:nvPr>
            <p:ph idx="1"/>
          </p:nvPr>
        </p:nvSpPr>
        <p:spPr/>
        <p:txBody>
          <a:bodyPr>
            <a:normAutofit/>
          </a:bodyPr>
          <a:lstStyle/>
          <a:p>
            <a:r>
              <a:rPr lang="en-US" dirty="0" smtClean="0"/>
              <a:t>Encourage attendees to ask questions as they come up, not wait until the end </a:t>
            </a:r>
          </a:p>
          <a:p>
            <a:r>
              <a:rPr lang="en-US" dirty="0" smtClean="0"/>
              <a:t>Continue to ask THEM questions during the meeting</a:t>
            </a:r>
          </a:p>
          <a:p>
            <a:pPr lvl="1"/>
            <a:r>
              <a:rPr lang="en-US" dirty="0" smtClean="0"/>
              <a:t>Have </a:t>
            </a:r>
            <a:r>
              <a:rPr lang="en-US" dirty="0"/>
              <a:t>a list of questions in your </a:t>
            </a:r>
            <a:r>
              <a:rPr lang="en-US" dirty="0" smtClean="0"/>
              <a:t>folder to use throughout</a:t>
            </a:r>
            <a:r>
              <a:rPr lang="en-US" dirty="0"/>
              <a:t> </a:t>
            </a:r>
            <a:endParaRPr lang="en-US" dirty="0" smtClean="0"/>
          </a:p>
          <a:p>
            <a:r>
              <a:rPr lang="en-US" dirty="0" smtClean="0"/>
              <a:t>Short answers are essential</a:t>
            </a:r>
          </a:p>
          <a:p>
            <a:pPr lvl="1"/>
            <a:r>
              <a:rPr lang="en-US" dirty="0" smtClean="0"/>
              <a:t>People won’t remember your response or they think you’re being evasive</a:t>
            </a: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42760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Spontaneous interaction</a:t>
            </a:r>
            <a:endParaRPr lang="en-US" sz="4000" dirty="0"/>
          </a:p>
        </p:txBody>
      </p:sp>
      <p:sp>
        <p:nvSpPr>
          <p:cNvPr id="3" name="Content Placeholder 2"/>
          <p:cNvSpPr>
            <a:spLocks noGrp="1"/>
          </p:cNvSpPr>
          <p:nvPr>
            <p:ph idx="1"/>
          </p:nvPr>
        </p:nvSpPr>
        <p:spPr/>
        <p:txBody>
          <a:bodyPr>
            <a:normAutofit fontScale="92500" lnSpcReduction="10000"/>
          </a:bodyPr>
          <a:lstStyle/>
          <a:p>
            <a:r>
              <a:rPr lang="en-US" b="1" dirty="0" smtClean="0">
                <a:sym typeface="Wingdings" pitchFamily="2" charset="2"/>
              </a:rPr>
              <a:t>Avoid long stretches </a:t>
            </a:r>
            <a:r>
              <a:rPr lang="en-US" dirty="0" smtClean="0">
                <a:sym typeface="Wingdings" pitchFamily="2" charset="2"/>
              </a:rPr>
              <a:t>where you’re the only person talking (more than 3 minutes)</a:t>
            </a:r>
          </a:p>
          <a:p>
            <a:pPr lvl="1"/>
            <a:r>
              <a:rPr lang="en-US" dirty="0" smtClean="0">
                <a:sym typeface="Wingdings" pitchFamily="2" charset="2"/>
              </a:rPr>
              <a:t>The mind falls asleep when it hears the same voice for a continued stretch of time</a:t>
            </a:r>
          </a:p>
          <a:p>
            <a:r>
              <a:rPr lang="en-US" dirty="0" smtClean="0">
                <a:sym typeface="Wingdings" pitchFamily="2" charset="2"/>
              </a:rPr>
              <a:t>Use actor techniques</a:t>
            </a:r>
          </a:p>
          <a:p>
            <a:pPr lvl="1"/>
            <a:r>
              <a:rPr lang="en-US" b="1" dirty="0" smtClean="0">
                <a:sym typeface="Wingdings" pitchFamily="2" charset="2"/>
              </a:rPr>
              <a:t>Alternate tone, speed, pitch and volume-</a:t>
            </a:r>
            <a:r>
              <a:rPr lang="en-US" dirty="0" smtClean="0">
                <a:sym typeface="Wingdings" pitchFamily="2" charset="2"/>
              </a:rPr>
              <a:t>-use pauses, rising or falling intonation </a:t>
            </a:r>
          </a:p>
          <a:p>
            <a:pPr lvl="1"/>
            <a:r>
              <a:rPr lang="en-US" dirty="0" smtClean="0">
                <a:sym typeface="Wingdings" pitchFamily="2" charset="2"/>
              </a:rPr>
              <a:t>Vary body position--standing, sitting, hand gestures, walking around the room</a:t>
            </a:r>
          </a:p>
          <a:p>
            <a:pPr lvl="1"/>
            <a:r>
              <a:rPr lang="en-US" b="1" dirty="0" smtClean="0">
                <a:sym typeface="Wingdings" pitchFamily="2" charset="2"/>
              </a:rPr>
              <a:t>Mix it up, keep it fresh, keep people interested</a:t>
            </a:r>
          </a:p>
          <a:p>
            <a:pPr lvl="1"/>
            <a:r>
              <a:rPr lang="en-US" b="1" dirty="0" smtClean="0">
                <a:sym typeface="Wingdings" pitchFamily="2" charset="2"/>
              </a:rPr>
              <a:t>Practice! </a:t>
            </a:r>
            <a:r>
              <a:rPr lang="en-US" dirty="0" smtClean="0">
                <a:sym typeface="Wingdings" pitchFamily="2" charset="2"/>
              </a:rPr>
              <a:t>Video tape a presentation or meeting, review and critique it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665521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Urgency/Respect for </a:t>
            </a:r>
            <a:r>
              <a:rPr lang="en-US" sz="4000" dirty="0"/>
              <a:t>t</a:t>
            </a:r>
            <a:r>
              <a:rPr lang="en-US" sz="4000" dirty="0" smtClean="0"/>
              <a:t>ime</a:t>
            </a:r>
            <a:endParaRPr lang="en-US" sz="4000" dirty="0"/>
          </a:p>
        </p:txBody>
      </p:sp>
      <p:sp>
        <p:nvSpPr>
          <p:cNvPr id="3" name="Content Placeholder 2"/>
          <p:cNvSpPr>
            <a:spLocks noGrp="1"/>
          </p:cNvSpPr>
          <p:nvPr>
            <p:ph idx="1"/>
          </p:nvPr>
        </p:nvSpPr>
        <p:spPr>
          <a:xfrm>
            <a:off x="304800" y="2743200"/>
            <a:ext cx="7772400" cy="3810000"/>
          </a:xfrm>
        </p:spPr>
        <p:txBody>
          <a:bodyPr>
            <a:normAutofit/>
          </a:bodyPr>
          <a:lstStyle/>
          <a:p>
            <a:r>
              <a:rPr lang="en-US" sz="2800" dirty="0" smtClean="0"/>
              <a:t>Acknowledge the common things in most proposals so you don’t waste time on them (e.g., daily valuation and website access)</a:t>
            </a:r>
          </a:p>
          <a:p>
            <a:r>
              <a:rPr lang="en-US" sz="2800" dirty="0" smtClean="0"/>
              <a:t>Pay close attention to verbal and non-verbal cues</a:t>
            </a:r>
          </a:p>
          <a:p>
            <a:r>
              <a:rPr lang="en-US" sz="2800" dirty="0" smtClean="0"/>
              <a:t>More than an hour? Make sure they’re engaged, not your hostages</a:t>
            </a:r>
          </a:p>
          <a:p>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553200" y="5138057"/>
            <a:ext cx="2099224" cy="1828800"/>
          </a:xfrm>
          <a:prstGeom prst="rect">
            <a:avLst/>
          </a:prstGeom>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59518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Opening thoughts</a:t>
            </a:r>
            <a:endParaRPr lang="en-US" sz="4000" dirty="0"/>
          </a:p>
        </p:txBody>
      </p:sp>
      <p:sp>
        <p:nvSpPr>
          <p:cNvPr id="3" name="Content Placeholder 2"/>
          <p:cNvSpPr>
            <a:spLocks noGrp="1"/>
          </p:cNvSpPr>
          <p:nvPr>
            <p:ph idx="1"/>
          </p:nvPr>
        </p:nvSpPr>
        <p:spPr/>
        <p:txBody>
          <a:bodyPr>
            <a:noAutofit/>
          </a:bodyPr>
          <a:lstStyle/>
          <a:p>
            <a:pPr marL="114300" indent="0">
              <a:lnSpc>
                <a:spcPct val="120000"/>
              </a:lnSpc>
              <a:spcBef>
                <a:spcPts val="0"/>
              </a:spcBef>
              <a:buNone/>
            </a:pPr>
            <a:r>
              <a:rPr lang="en-US" sz="2000" b="1" dirty="0" smtClean="0"/>
              <a:t>There is an art to selling </a:t>
            </a:r>
            <a:r>
              <a:rPr lang="en-US" sz="2000" dirty="0" smtClean="0"/>
              <a:t>– just like any performance in music, dance, or theater. In sales, one quality hour can be more important than a week of “normal work.” It’s where sales people make their living. </a:t>
            </a:r>
          </a:p>
          <a:p>
            <a:pPr marL="114300" indent="0">
              <a:lnSpc>
                <a:spcPct val="120000"/>
              </a:lnSpc>
              <a:spcBef>
                <a:spcPts val="0"/>
              </a:spcBef>
              <a:buNone/>
            </a:pPr>
            <a:endParaRPr lang="en-US" sz="2000" dirty="0" smtClean="0"/>
          </a:p>
          <a:p>
            <a:pPr marL="114300" indent="0">
              <a:lnSpc>
                <a:spcPct val="120000"/>
              </a:lnSpc>
              <a:spcBef>
                <a:spcPts val="0"/>
              </a:spcBef>
              <a:buNone/>
            </a:pPr>
            <a:r>
              <a:rPr lang="en-US" sz="2000" dirty="0" smtClean="0"/>
              <a:t>This presentation is a collection of observations from hundreds of sales meetings. I hope you find some these insights helpful. </a:t>
            </a:r>
            <a:endParaRPr lang="en-US" sz="2000"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79884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6889750" cy="1219200"/>
          </a:xfrm>
        </p:spPr>
        <p:txBody>
          <a:bodyPr/>
          <a:lstStyle/>
          <a:p>
            <a:r>
              <a:rPr lang="en-US" sz="4000" dirty="0" smtClean="0"/>
              <a:t>Urgency/Respect for </a:t>
            </a:r>
            <a:r>
              <a:rPr lang="en-US" sz="4000" dirty="0"/>
              <a:t>t</a:t>
            </a:r>
            <a:r>
              <a:rPr lang="en-US" sz="4000" dirty="0" smtClean="0"/>
              <a:t>ime</a:t>
            </a:r>
            <a:endParaRPr lang="en-US" sz="4000" dirty="0"/>
          </a:p>
        </p:txBody>
      </p:sp>
      <p:sp>
        <p:nvSpPr>
          <p:cNvPr id="3" name="Content Placeholder 2"/>
          <p:cNvSpPr>
            <a:spLocks noGrp="1"/>
          </p:cNvSpPr>
          <p:nvPr>
            <p:ph idx="1"/>
          </p:nvPr>
        </p:nvSpPr>
        <p:spPr>
          <a:xfrm>
            <a:off x="304800" y="2743200"/>
            <a:ext cx="6019800" cy="3810000"/>
          </a:xfrm>
        </p:spPr>
        <p:txBody>
          <a:bodyPr>
            <a:normAutofit/>
          </a:bodyPr>
          <a:lstStyle/>
          <a:p>
            <a:r>
              <a:rPr lang="en-US" sz="2800" dirty="0" smtClean="0"/>
              <a:t>Wrapping up a meeting early will score points</a:t>
            </a:r>
          </a:p>
          <a:p>
            <a:r>
              <a:rPr lang="en-US" sz="2800" dirty="0" smtClean="0"/>
              <a:t>What are your three lasting points?</a:t>
            </a:r>
          </a:p>
          <a:p>
            <a:r>
              <a:rPr lang="en-US" sz="2800" dirty="0" smtClean="0"/>
              <a:t>Don’t read bullets--respect their intelligence</a:t>
            </a:r>
          </a:p>
          <a:p>
            <a:r>
              <a:rPr lang="en-US" sz="2800" dirty="0" smtClean="0"/>
              <a:t>Keep the meeting one of intellectual engagement, not just a “presentation of information”</a:t>
            </a:r>
          </a:p>
          <a:p>
            <a:endParaRPr lang="en-US" dirty="0" smtClean="0"/>
          </a:p>
          <a:p>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629400" y="3505200"/>
            <a:ext cx="2192312" cy="2286000"/>
          </a:xfrm>
          <a:prstGeom prst="rect">
            <a:avLst/>
          </a:prstGeom>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013337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8337550" cy="1219200"/>
          </a:xfrm>
        </p:spPr>
        <p:txBody>
          <a:bodyPr/>
          <a:lstStyle/>
          <a:p>
            <a:r>
              <a:rPr lang="en-US" sz="4000" dirty="0" smtClean="0"/>
              <a:t>Professionalism, Timing and Follow-up</a:t>
            </a:r>
            <a:endParaRPr lang="en-US" sz="4000" dirty="0"/>
          </a:p>
        </p:txBody>
      </p:sp>
      <p:sp>
        <p:nvSpPr>
          <p:cNvPr id="3" name="Content Placeholder 2"/>
          <p:cNvSpPr>
            <a:spLocks noGrp="1"/>
          </p:cNvSpPr>
          <p:nvPr>
            <p:ph idx="1"/>
          </p:nvPr>
        </p:nvSpPr>
        <p:spPr/>
        <p:txBody>
          <a:bodyPr/>
          <a:lstStyle/>
          <a:p>
            <a:r>
              <a:rPr lang="en-US" sz="2800" dirty="0" smtClean="0"/>
              <a:t>Identify 2-3 items/questions for follow up </a:t>
            </a:r>
          </a:p>
          <a:p>
            <a:r>
              <a:rPr lang="en-US" sz="2800" dirty="0" smtClean="0"/>
              <a:t>Respond to all parties with answers </a:t>
            </a:r>
          </a:p>
          <a:p>
            <a:r>
              <a:rPr lang="en-US" sz="2800" dirty="0" smtClean="0"/>
              <a:t>Multiple emails are better than a single email</a:t>
            </a:r>
          </a:p>
          <a:p>
            <a:r>
              <a:rPr lang="en-US" sz="2800" dirty="0"/>
              <a:t>Send thank-you email after meeting</a:t>
            </a:r>
          </a:p>
          <a:p>
            <a:r>
              <a:rPr lang="en-US" sz="2800" dirty="0" smtClean="0"/>
              <a:t>Ask for </a:t>
            </a:r>
            <a:r>
              <a:rPr lang="en-US" sz="2800" dirty="0" smtClean="0"/>
              <a:t>opportunities to provide web demo, conference call, or other follow-up discussion</a:t>
            </a:r>
          </a:p>
          <a:p>
            <a:r>
              <a:rPr lang="en-US" sz="2800" dirty="0" smtClean="0"/>
              <a:t>Continual follow up, while respecting their process</a:t>
            </a:r>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430711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References Are Key</a:t>
            </a:r>
            <a:endParaRPr lang="en-US" sz="4000" dirty="0"/>
          </a:p>
        </p:txBody>
      </p:sp>
      <p:sp>
        <p:nvSpPr>
          <p:cNvPr id="3" name="Content Placeholder 2"/>
          <p:cNvSpPr>
            <a:spLocks noGrp="1"/>
          </p:cNvSpPr>
          <p:nvPr>
            <p:ph idx="1"/>
          </p:nvPr>
        </p:nvSpPr>
        <p:spPr>
          <a:xfrm>
            <a:off x="304800" y="2743200"/>
            <a:ext cx="6705600" cy="3810000"/>
          </a:xfrm>
        </p:spPr>
        <p:txBody>
          <a:bodyPr/>
          <a:lstStyle/>
          <a:p>
            <a:r>
              <a:rPr lang="en-US" sz="2800" dirty="0" smtClean="0"/>
              <a:t>Best way to advance a sale</a:t>
            </a:r>
          </a:p>
          <a:p>
            <a:r>
              <a:rPr lang="en-US" sz="2800" dirty="0" smtClean="0"/>
              <a:t>Have an advance discussion</a:t>
            </a:r>
          </a:p>
          <a:p>
            <a:r>
              <a:rPr lang="en-US" sz="2800" dirty="0" smtClean="0"/>
              <a:t>Select right personality</a:t>
            </a:r>
          </a:p>
          <a:p>
            <a:r>
              <a:rPr lang="en-US" sz="2800" dirty="0" smtClean="0"/>
              <a:t>Cultivate relationship with references </a:t>
            </a:r>
          </a:p>
          <a:p>
            <a:r>
              <a:rPr lang="en-US" sz="2800" dirty="0" smtClean="0"/>
              <a:t>Remember that </a:t>
            </a:r>
            <a:r>
              <a:rPr lang="en-US" sz="2800" b="1" dirty="0" smtClean="0"/>
              <a:t>BPAS has many references </a:t>
            </a:r>
            <a:r>
              <a:rPr lang="en-US" sz="2800" dirty="0" smtClean="0"/>
              <a:t>who can be called upon as well</a:t>
            </a:r>
          </a:p>
          <a:p>
            <a:pPr marL="114300" indent="0">
              <a:buNone/>
            </a:pPr>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rot="550694">
            <a:off x="6244102" y="3319673"/>
            <a:ext cx="2635250" cy="2295775"/>
          </a:xfrm>
          <a:prstGeom prst="rect">
            <a:avLst/>
          </a:prstGeom>
        </p:spPr>
      </p:pic>
      <p:sp>
        <p:nvSpPr>
          <p:cNvPr id="5" name="Slide Number Placeholder 4"/>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349381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9250" y="1676400"/>
            <a:ext cx="6889750" cy="1219200"/>
          </a:xfrm>
        </p:spPr>
        <p:txBody>
          <a:bodyPr/>
          <a:lstStyle/>
          <a:p>
            <a:r>
              <a:rPr lang="en-US" sz="4000" dirty="0"/>
              <a:t>Questions?</a:t>
            </a:r>
            <a:r>
              <a:rPr lang="en-US" sz="3600" dirty="0"/>
              <a:t/>
            </a:r>
            <a:br>
              <a:rPr lang="en-US" sz="3600" dirty="0"/>
            </a:br>
            <a:endParaRPr lang="en-US" dirty="0"/>
          </a:p>
        </p:txBody>
      </p:sp>
      <p:pic>
        <p:nvPicPr>
          <p:cNvPr id="5" name="Picture 3" descr="C:\Users\SPlayman\AppData\Local\Microsoft\Windows\Temporary Internet Files\Content.IE5\JGKZKCBL\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942" y="3010042"/>
            <a:ext cx="3238357" cy="32383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304451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5462" y="1601094"/>
            <a:ext cx="6713538" cy="1219200"/>
          </a:xfrm>
          <a:prstGeom prst="rect">
            <a:avLst/>
          </a:prstGeom>
        </p:spPr>
        <p:txBody>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r>
              <a:rPr lang="en-US" sz="4000" kern="0" smtClean="0"/>
              <a:t>Contact</a:t>
            </a:r>
            <a:endParaRPr lang="en-US" sz="4000" kern="0" dirty="0"/>
          </a:p>
        </p:txBody>
      </p:sp>
      <p:sp>
        <p:nvSpPr>
          <p:cNvPr id="3" name="Content Placeholder 2"/>
          <p:cNvSpPr txBox="1">
            <a:spLocks/>
          </p:cNvSpPr>
          <p:nvPr/>
        </p:nvSpPr>
        <p:spPr>
          <a:xfrm>
            <a:off x="3850939" y="3237585"/>
            <a:ext cx="5203115" cy="2571077"/>
          </a:xfrm>
          <a:prstGeom prst="rect">
            <a:avLst/>
          </a:prstGeom>
        </p:spPr>
        <p:txBody>
          <a:bodyPr/>
          <a:lst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kern="0" dirty="0" smtClean="0"/>
              <a:t>Paul </a:t>
            </a:r>
            <a:r>
              <a:rPr lang="en-US" kern="0" dirty="0" err="1" smtClean="0"/>
              <a:t>Neveu</a:t>
            </a:r>
            <a:endParaRPr lang="en-US" kern="0" dirty="0" smtClean="0"/>
          </a:p>
          <a:p>
            <a:pPr marL="0" indent="0">
              <a:buFontTx/>
              <a:buNone/>
            </a:pPr>
            <a:r>
              <a:rPr lang="en-US" kern="0" dirty="0" smtClean="0"/>
              <a:t>Senior VP of Sales &amp; Marketing</a:t>
            </a:r>
          </a:p>
          <a:p>
            <a:pPr marL="0" indent="0">
              <a:buFontTx/>
              <a:buNone/>
            </a:pPr>
            <a:r>
              <a:rPr lang="en-US" kern="0" dirty="0" smtClean="0"/>
              <a:t>BPAS</a:t>
            </a:r>
          </a:p>
          <a:p>
            <a:pPr marL="0" indent="0">
              <a:buFontTx/>
              <a:buNone/>
            </a:pPr>
            <a:r>
              <a:rPr lang="en-US" kern="0" dirty="0" smtClean="0">
                <a:hlinkClick r:id="rId2"/>
              </a:rPr>
              <a:t>pneveu@bpas.com</a:t>
            </a:r>
            <a:endParaRPr lang="en-US" kern="0" dirty="0" smtClean="0"/>
          </a:p>
          <a:p>
            <a:pPr marL="0" indent="0">
              <a:buFontTx/>
              <a:buNone/>
            </a:pPr>
            <a:r>
              <a:rPr lang="en-US" kern="0" dirty="0" smtClean="0"/>
              <a:t>603-580-5522</a:t>
            </a:r>
            <a:endParaRPr lang="en-US" kern="0" dirty="0"/>
          </a:p>
        </p:txBody>
      </p:sp>
      <p:pic>
        <p:nvPicPr>
          <p:cNvPr id="4" name="Picture 2" descr="C:\Users\SPlayman\AppData\Local\Microsoft\Windows\Temporary Internet Files\Content.IE5\24VTMA2H\MC90044195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 y="2963862"/>
            <a:ext cx="3219829" cy="10620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defRPr/>
            </a:pPr>
            <a:fld id="{82B1707A-44A2-4F03-8C34-357DBA50670E}"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87998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1447800"/>
            <a:ext cx="6432550" cy="1219200"/>
          </a:xfrm>
        </p:spPr>
        <p:txBody>
          <a:bodyPr/>
          <a:lstStyle/>
          <a:p>
            <a:r>
              <a:rPr lang="en-US" sz="4000" dirty="0" smtClean="0"/>
              <a:t>A Look Back to 1995 </a:t>
            </a:r>
            <a:endParaRPr lang="en-US" sz="4000" dirty="0"/>
          </a:p>
        </p:txBody>
      </p:sp>
      <p:sp>
        <p:nvSpPr>
          <p:cNvPr id="80900" name="Rectangle 4"/>
          <p:cNvSpPr>
            <a:spLocks noGrp="1" noChangeArrowheads="1"/>
          </p:cNvSpPr>
          <p:nvPr>
            <p:ph sz="half" idx="1"/>
          </p:nvPr>
        </p:nvSpPr>
        <p:spPr>
          <a:xfrm>
            <a:off x="533400" y="2819400"/>
            <a:ext cx="6781800" cy="1563373"/>
          </a:xfrm>
        </p:spPr>
        <p:txBody>
          <a:bodyPr/>
          <a:lstStyle/>
          <a:p>
            <a:pPr>
              <a:lnSpc>
                <a:spcPct val="90000"/>
              </a:lnSpc>
            </a:pPr>
            <a:r>
              <a:rPr lang="en-US" sz="2400" dirty="0"/>
              <a:t>Internet was just taking hold</a:t>
            </a:r>
          </a:p>
          <a:p>
            <a:pPr>
              <a:lnSpc>
                <a:spcPct val="90000"/>
              </a:lnSpc>
            </a:pPr>
            <a:r>
              <a:rPr lang="en-US" sz="2400" dirty="0"/>
              <a:t>People had time for meetings</a:t>
            </a:r>
          </a:p>
          <a:p>
            <a:pPr>
              <a:lnSpc>
                <a:spcPct val="90000"/>
              </a:lnSpc>
            </a:pPr>
            <a:r>
              <a:rPr lang="en-US" sz="2400" dirty="0"/>
              <a:t>Formal presentations were the </a:t>
            </a:r>
            <a:r>
              <a:rPr lang="en-US" sz="2400" dirty="0" smtClean="0"/>
              <a:t>norm/expectation</a:t>
            </a:r>
          </a:p>
          <a:p>
            <a:pPr lvl="0">
              <a:lnSpc>
                <a:spcPct val="90000"/>
              </a:lnSpc>
            </a:pPr>
            <a:r>
              <a:rPr lang="en-US" sz="2400" dirty="0"/>
              <a:t>Presenter talked for an hour, followed by Q&amp;A</a:t>
            </a:r>
          </a:p>
          <a:p>
            <a:pPr>
              <a:lnSpc>
                <a:spcPct val="90000"/>
              </a:lnSpc>
            </a:pPr>
            <a:endParaRPr lang="en-US" sz="2400" dirty="0"/>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52400" y="4397288"/>
            <a:ext cx="3148836" cy="2743200"/>
          </a:xfrm>
          <a:prstGeom prst="rect">
            <a:avLst/>
          </a:prstGeom>
        </p:spPr>
      </p:pic>
      <p:sp>
        <p:nvSpPr>
          <p:cNvPr id="3" name="TextBox 2"/>
          <p:cNvSpPr txBox="1"/>
          <p:nvPr/>
        </p:nvSpPr>
        <p:spPr>
          <a:xfrm>
            <a:off x="2514600" y="4415431"/>
            <a:ext cx="6324600" cy="2179058"/>
          </a:xfrm>
          <a:prstGeom prst="rect">
            <a:avLst/>
          </a:prstGeom>
          <a:noFill/>
        </p:spPr>
        <p:txBody>
          <a:bodyPr wrap="square" rtlCol="0">
            <a:spAutoFit/>
          </a:bodyPr>
          <a:lstStyle/>
          <a:p>
            <a:pPr marL="342900" lvl="0" indent="-342900" eaLnBrk="0" fontAlgn="base" hangingPunct="0">
              <a:lnSpc>
                <a:spcPct val="90000"/>
              </a:lnSpc>
              <a:spcBef>
                <a:spcPct val="20000"/>
              </a:spcBef>
              <a:spcAft>
                <a:spcPct val="0"/>
              </a:spcAft>
              <a:buFontTx/>
              <a:buChar char="•"/>
            </a:pPr>
            <a:r>
              <a:rPr lang="en-US" sz="2400" kern="0" dirty="0" smtClean="0">
                <a:solidFill>
                  <a:srgbClr val="000066"/>
                </a:solidFill>
                <a:latin typeface="Calibri" panose="020F0502020204030204" pitchFamily="34" charset="0"/>
              </a:rPr>
              <a:t>Everyone </a:t>
            </a:r>
            <a:r>
              <a:rPr lang="en-US" sz="2400" kern="0" dirty="0">
                <a:solidFill>
                  <a:srgbClr val="000066"/>
                </a:solidFill>
                <a:latin typeface="Calibri" panose="020F0502020204030204" pitchFamily="34" charset="0"/>
              </a:rPr>
              <a:t>was busy, but in a manageable way</a:t>
            </a:r>
          </a:p>
          <a:p>
            <a:pPr marL="342900" lvl="0" indent="-342900" eaLnBrk="0" fontAlgn="base" hangingPunct="0">
              <a:lnSpc>
                <a:spcPct val="90000"/>
              </a:lnSpc>
              <a:spcBef>
                <a:spcPct val="20000"/>
              </a:spcBef>
              <a:spcAft>
                <a:spcPct val="0"/>
              </a:spcAft>
              <a:buFontTx/>
              <a:buChar char="•"/>
            </a:pPr>
            <a:r>
              <a:rPr lang="en-US" sz="2400" kern="0" dirty="0">
                <a:solidFill>
                  <a:srgbClr val="000066"/>
                </a:solidFill>
                <a:latin typeface="Calibri" panose="020F0502020204030204" pitchFamily="34" charset="0"/>
              </a:rPr>
              <a:t>People were </a:t>
            </a:r>
            <a:r>
              <a:rPr lang="en-US" sz="2400" kern="0" dirty="0" smtClean="0">
                <a:solidFill>
                  <a:srgbClr val="000066"/>
                </a:solidFill>
                <a:latin typeface="Calibri" panose="020F0502020204030204" pitchFamily="34" charset="0"/>
              </a:rPr>
              <a:t>impressed </a:t>
            </a:r>
            <a:r>
              <a:rPr lang="en-US" sz="2400" kern="0" dirty="0">
                <a:solidFill>
                  <a:srgbClr val="000066"/>
                </a:solidFill>
                <a:latin typeface="Calibri" panose="020F0502020204030204" pitchFamily="34" charset="0"/>
              </a:rPr>
              <a:t>by technology (e.g., daily valuations)</a:t>
            </a:r>
          </a:p>
          <a:p>
            <a:pPr marL="342900" lvl="0" indent="-342900" eaLnBrk="0" fontAlgn="base" hangingPunct="0">
              <a:lnSpc>
                <a:spcPct val="90000"/>
              </a:lnSpc>
              <a:spcBef>
                <a:spcPct val="20000"/>
              </a:spcBef>
              <a:spcAft>
                <a:spcPct val="0"/>
              </a:spcAft>
              <a:buFontTx/>
              <a:buChar char="•"/>
            </a:pPr>
            <a:r>
              <a:rPr lang="en-US" sz="2400" kern="0" dirty="0">
                <a:solidFill>
                  <a:srgbClr val="000066"/>
                </a:solidFill>
                <a:latin typeface="Calibri" panose="020F0502020204030204" pitchFamily="34" charset="0"/>
              </a:rPr>
              <a:t>There was </a:t>
            </a:r>
            <a:r>
              <a:rPr lang="en-US" sz="2400" kern="0" dirty="0" smtClean="0">
                <a:solidFill>
                  <a:srgbClr val="000066"/>
                </a:solidFill>
                <a:latin typeface="Calibri" panose="020F0502020204030204" pitchFamily="34" charset="0"/>
              </a:rPr>
              <a:t>time </a:t>
            </a:r>
            <a:r>
              <a:rPr lang="en-US" sz="2400" kern="0" dirty="0">
                <a:solidFill>
                  <a:srgbClr val="000066"/>
                </a:solidFill>
                <a:latin typeface="Calibri" panose="020F0502020204030204" pitchFamily="34" charset="0"/>
              </a:rPr>
              <a:t>for a well informed vendor selection process</a:t>
            </a:r>
          </a:p>
          <a:p>
            <a:endParaRPr lang="en-US" dirty="0"/>
          </a:p>
        </p:txBody>
      </p:sp>
      <p:sp>
        <p:nvSpPr>
          <p:cNvPr id="4" name="Slide Number Placeholder 3"/>
          <p:cNvSpPr>
            <a:spLocks noGrp="1"/>
          </p:cNvSpPr>
          <p:nvPr>
            <p:ph type="sldNum" sz="quarter" idx="11"/>
          </p:nvPr>
        </p:nvSpPr>
        <p:spPr/>
        <p:txBody>
          <a:bodyPr/>
          <a:lstStyle/>
          <a:p>
            <a:pPr>
              <a:defRPr/>
            </a:pPr>
            <a:fld id="{B6A2E203-C250-4AE1-BA40-48B82920240E}"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89802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447800"/>
            <a:ext cx="8458200" cy="1219200"/>
          </a:xfrm>
        </p:spPr>
        <p:txBody>
          <a:bodyPr/>
          <a:lstStyle/>
          <a:p>
            <a:r>
              <a:rPr lang="en-US" sz="4000" dirty="0" smtClean="0"/>
              <a:t>Today: the </a:t>
            </a:r>
            <a:r>
              <a:rPr lang="en-US" sz="4000" dirty="0"/>
              <a:t>dynamics </a:t>
            </a:r>
            <a:r>
              <a:rPr lang="en-US" sz="4000" dirty="0" smtClean="0"/>
              <a:t>have changed</a:t>
            </a:r>
            <a:endParaRPr lang="en-US" sz="4000" dirty="0"/>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724400" y="2895600"/>
            <a:ext cx="4941923" cy="4305300"/>
          </a:xfrm>
          <a:prstGeom prst="rect">
            <a:avLst/>
          </a:prstGeom>
        </p:spPr>
      </p:pic>
      <p:sp>
        <p:nvSpPr>
          <p:cNvPr id="80901" name="Rectangle 5"/>
          <p:cNvSpPr>
            <a:spLocks noGrp="1" noChangeArrowheads="1"/>
          </p:cNvSpPr>
          <p:nvPr>
            <p:ph sz="half" idx="2"/>
          </p:nvPr>
        </p:nvSpPr>
        <p:spPr>
          <a:xfrm>
            <a:off x="457200" y="2819400"/>
            <a:ext cx="4876800" cy="3768725"/>
          </a:xfrm>
        </p:spPr>
        <p:txBody>
          <a:bodyPr>
            <a:normAutofit/>
          </a:bodyPr>
          <a:lstStyle/>
          <a:p>
            <a:pPr>
              <a:lnSpc>
                <a:spcPct val="90000"/>
              </a:lnSpc>
            </a:pPr>
            <a:r>
              <a:rPr lang="en-US" sz="2400" dirty="0"/>
              <a:t>Most </a:t>
            </a:r>
            <a:r>
              <a:rPr lang="en-US" sz="2400" dirty="0" smtClean="0"/>
              <a:t>people are stretched thin</a:t>
            </a:r>
            <a:endParaRPr lang="en-US" sz="2400" dirty="0"/>
          </a:p>
          <a:p>
            <a:pPr>
              <a:lnSpc>
                <a:spcPct val="90000"/>
              </a:lnSpc>
            </a:pPr>
            <a:r>
              <a:rPr lang="en-US" sz="2400" dirty="0"/>
              <a:t>Too many </a:t>
            </a:r>
            <a:r>
              <a:rPr lang="en-US" sz="2400" dirty="0" smtClean="0"/>
              <a:t>emails</a:t>
            </a:r>
          </a:p>
          <a:p>
            <a:pPr>
              <a:lnSpc>
                <a:spcPct val="90000"/>
              </a:lnSpc>
            </a:pPr>
            <a:r>
              <a:rPr lang="en-US" sz="2400" b="1" dirty="0" smtClean="0"/>
              <a:t>Information </a:t>
            </a:r>
            <a:r>
              <a:rPr lang="en-US" sz="2400" b="1" dirty="0"/>
              <a:t>overload </a:t>
            </a:r>
            <a:endParaRPr lang="en-US" sz="2400" b="1" dirty="0" smtClean="0"/>
          </a:p>
          <a:p>
            <a:pPr>
              <a:lnSpc>
                <a:spcPct val="90000"/>
              </a:lnSpc>
            </a:pPr>
            <a:r>
              <a:rPr lang="en-US" sz="2400" dirty="0"/>
              <a:t>Prospect has a </a:t>
            </a:r>
            <a:r>
              <a:rPr lang="en-US" sz="2400" b="1" dirty="0"/>
              <a:t>limited time </a:t>
            </a:r>
          </a:p>
          <a:p>
            <a:pPr>
              <a:lnSpc>
                <a:spcPct val="90000"/>
              </a:lnSpc>
            </a:pPr>
            <a:r>
              <a:rPr lang="en-US" sz="2400" dirty="0" smtClean="0"/>
              <a:t>Can’t consider </a:t>
            </a:r>
            <a:r>
              <a:rPr lang="en-US" sz="2400" dirty="0"/>
              <a:t>every </a:t>
            </a:r>
            <a:r>
              <a:rPr lang="en-US" sz="2400" dirty="0" smtClean="0"/>
              <a:t>issue </a:t>
            </a:r>
            <a:r>
              <a:rPr lang="en-US" sz="2400" dirty="0"/>
              <a:t>during the process</a:t>
            </a:r>
          </a:p>
          <a:p>
            <a:pPr>
              <a:lnSpc>
                <a:spcPct val="90000"/>
              </a:lnSpc>
            </a:pPr>
            <a:r>
              <a:rPr lang="en-US" sz="2400" dirty="0" smtClean="0"/>
              <a:t>Meetings become </a:t>
            </a:r>
            <a:r>
              <a:rPr lang="en-US" sz="2400" dirty="0"/>
              <a:t>disjointed </a:t>
            </a:r>
          </a:p>
          <a:p>
            <a:pPr>
              <a:lnSpc>
                <a:spcPct val="90000"/>
              </a:lnSpc>
            </a:pPr>
            <a:r>
              <a:rPr lang="en-US" sz="2400" b="1" dirty="0"/>
              <a:t>I</a:t>
            </a:r>
            <a:r>
              <a:rPr lang="en-US" sz="2400" b="1" dirty="0" smtClean="0"/>
              <a:t>mpression</a:t>
            </a:r>
            <a:r>
              <a:rPr lang="en-US" sz="2400" dirty="0" smtClean="0"/>
              <a:t> is more lasting than the information exchange</a:t>
            </a:r>
            <a:endParaRPr lang="en-US" sz="2400" dirty="0"/>
          </a:p>
          <a:p>
            <a:pPr>
              <a:lnSpc>
                <a:spcPct val="90000"/>
              </a:lnSpc>
            </a:pPr>
            <a:endParaRPr lang="en-US" sz="1800" dirty="0"/>
          </a:p>
        </p:txBody>
      </p:sp>
      <p:sp>
        <p:nvSpPr>
          <p:cNvPr id="2" name="Slide Number Placeholder 1"/>
          <p:cNvSpPr>
            <a:spLocks noGrp="1"/>
          </p:cNvSpPr>
          <p:nvPr>
            <p:ph type="sldNum" sz="quarter" idx="11"/>
          </p:nvPr>
        </p:nvSpPr>
        <p:spPr/>
        <p:txBody>
          <a:bodyPr/>
          <a:lstStyle/>
          <a:p>
            <a:pPr>
              <a:defRPr/>
            </a:pPr>
            <a:fld id="{B6A2E203-C250-4AE1-BA40-48B82920240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70256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6889750" cy="1219200"/>
          </a:xfrm>
        </p:spPr>
        <p:txBody>
          <a:bodyPr/>
          <a:lstStyle/>
          <a:p>
            <a:r>
              <a:rPr lang="en-US" sz="4000" dirty="0" smtClean="0"/>
              <a:t>Eight factors that drive wins</a:t>
            </a:r>
            <a:endParaRPr lang="en-US" sz="4000" dirty="0"/>
          </a:p>
        </p:txBody>
      </p:sp>
      <p:grpSp>
        <p:nvGrpSpPr>
          <p:cNvPr id="14" name="Group 13"/>
          <p:cNvGrpSpPr/>
          <p:nvPr/>
        </p:nvGrpSpPr>
        <p:grpSpPr>
          <a:xfrm>
            <a:off x="2286000" y="2428220"/>
            <a:ext cx="4429780" cy="4429780"/>
            <a:chOff x="3581400" y="2402820"/>
            <a:chExt cx="4429780" cy="4429780"/>
          </a:xfrm>
        </p:grpSpPr>
        <p:graphicFrame>
          <p:nvGraphicFramePr>
            <p:cNvPr id="7" name="Diagram 6"/>
            <p:cNvGraphicFramePr/>
            <p:nvPr>
              <p:extLst>
                <p:ext uri="{D42A27DB-BD31-4B8C-83A1-F6EECF244321}">
                  <p14:modId xmlns:p14="http://schemas.microsoft.com/office/powerpoint/2010/main" val="2872557937"/>
                </p:ext>
              </p:extLst>
            </p:nvPr>
          </p:nvGraphicFramePr>
          <p:xfrm>
            <a:off x="3581400" y="2402820"/>
            <a:ext cx="4429780" cy="442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0" y="2819400"/>
              <a:ext cx="533400" cy="523220"/>
            </a:xfrm>
            <a:prstGeom prst="rect">
              <a:avLst/>
            </a:prstGeom>
            <a:noFill/>
          </p:spPr>
          <p:txBody>
            <a:bodyPr wrap="square" rtlCol="0">
              <a:spAutoFit/>
            </a:bodyPr>
            <a:lstStyle/>
            <a:p>
              <a:pPr algn="ctr"/>
              <a:r>
                <a:rPr lang="en-US" sz="2800" b="1" dirty="0" smtClean="0">
                  <a:solidFill>
                    <a:srgbClr val="990033"/>
                  </a:solidFill>
                  <a:latin typeface="Calibri" panose="020F0502020204030204" pitchFamily="34" charset="0"/>
                </a:rPr>
                <a:t>1</a:t>
              </a:r>
              <a:endParaRPr lang="en-US" sz="2800" b="1" dirty="0">
                <a:solidFill>
                  <a:srgbClr val="990033"/>
                </a:solidFill>
                <a:latin typeface="Calibri" panose="020F0502020204030204" pitchFamily="34" charset="0"/>
              </a:endParaRPr>
            </a:p>
          </p:txBody>
        </p:sp>
        <p:sp>
          <p:nvSpPr>
            <p:cNvPr id="9" name="TextBox 8"/>
            <p:cNvSpPr txBox="1"/>
            <p:nvPr/>
          </p:nvSpPr>
          <p:spPr>
            <a:xfrm>
              <a:off x="4220029" y="3810000"/>
              <a:ext cx="533400" cy="523220"/>
            </a:xfrm>
            <a:prstGeom prst="rect">
              <a:avLst/>
            </a:prstGeom>
            <a:noFill/>
          </p:spPr>
          <p:txBody>
            <a:bodyPr wrap="square" rtlCol="0">
              <a:spAutoFit/>
            </a:bodyPr>
            <a:lstStyle/>
            <a:p>
              <a:pPr algn="ctr"/>
              <a:r>
                <a:rPr lang="en-US" sz="2800" b="1" dirty="0" smtClean="0">
                  <a:solidFill>
                    <a:srgbClr val="A3AF07"/>
                  </a:solidFill>
                  <a:latin typeface="Calibri" panose="020F0502020204030204" pitchFamily="34" charset="0"/>
                </a:rPr>
                <a:t>2</a:t>
              </a:r>
              <a:endParaRPr lang="en-US" sz="2800" b="1" dirty="0">
                <a:solidFill>
                  <a:srgbClr val="A3AF07"/>
                </a:solidFill>
                <a:latin typeface="Calibri" panose="020F0502020204030204" pitchFamily="34" charset="0"/>
              </a:endParaRPr>
            </a:p>
          </p:txBody>
        </p:sp>
        <p:sp>
          <p:nvSpPr>
            <p:cNvPr id="10" name="TextBox 9"/>
            <p:cNvSpPr txBox="1"/>
            <p:nvPr/>
          </p:nvSpPr>
          <p:spPr>
            <a:xfrm>
              <a:off x="4220029" y="4876800"/>
              <a:ext cx="533400" cy="523220"/>
            </a:xfrm>
            <a:prstGeom prst="rect">
              <a:avLst/>
            </a:prstGeom>
            <a:noFill/>
          </p:spPr>
          <p:txBody>
            <a:bodyPr wrap="square" rtlCol="0">
              <a:spAutoFit/>
            </a:bodyPr>
            <a:lstStyle/>
            <a:p>
              <a:pPr algn="ctr"/>
              <a:r>
                <a:rPr lang="en-US" sz="2800" b="1" dirty="0" smtClean="0">
                  <a:solidFill>
                    <a:srgbClr val="002060"/>
                  </a:solidFill>
                  <a:latin typeface="Calibri" panose="020F0502020204030204" pitchFamily="34" charset="0"/>
                </a:rPr>
                <a:t>3</a:t>
              </a:r>
              <a:endParaRPr lang="en-US" sz="2800" b="1" dirty="0">
                <a:solidFill>
                  <a:srgbClr val="002060"/>
                </a:solidFill>
                <a:latin typeface="Calibri" panose="020F0502020204030204" pitchFamily="34" charset="0"/>
              </a:endParaRPr>
            </a:p>
          </p:txBody>
        </p:sp>
        <p:sp>
          <p:nvSpPr>
            <p:cNvPr id="11" name="TextBox 10"/>
            <p:cNvSpPr txBox="1"/>
            <p:nvPr/>
          </p:nvSpPr>
          <p:spPr>
            <a:xfrm>
              <a:off x="3824514" y="5867400"/>
              <a:ext cx="533400" cy="523220"/>
            </a:xfrm>
            <a:prstGeom prst="rect">
              <a:avLst/>
            </a:prstGeom>
            <a:noFill/>
          </p:spPr>
          <p:txBody>
            <a:bodyPr wrap="square" rtlCol="0">
              <a:spAutoFit/>
            </a:bodyPr>
            <a:lstStyle/>
            <a:p>
              <a:pPr algn="ctr"/>
              <a:r>
                <a:rPr lang="en-US" sz="2800" b="1" dirty="0" smtClean="0">
                  <a:solidFill>
                    <a:srgbClr val="D6A300"/>
                  </a:solidFill>
                  <a:latin typeface="Calibri" panose="020F0502020204030204" pitchFamily="34" charset="0"/>
                </a:rPr>
                <a:t>4</a:t>
              </a:r>
              <a:endParaRPr lang="en-US" sz="2800" b="1" dirty="0">
                <a:solidFill>
                  <a:srgbClr val="D6A300"/>
                </a:solidFill>
                <a:latin typeface="Calibri" panose="020F0502020204030204" pitchFamily="34" charset="0"/>
              </a:endParaRPr>
            </a:p>
          </p:txBody>
        </p:sp>
      </p:grpSp>
      <p:sp>
        <p:nvSpPr>
          <p:cNvPr id="3" name="Slide Number Placeholder 2"/>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33829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447800"/>
            <a:ext cx="6889750" cy="1219200"/>
          </a:xfrm>
        </p:spPr>
        <p:txBody>
          <a:bodyPr/>
          <a:lstStyle/>
          <a:p>
            <a:r>
              <a:rPr lang="en-US" sz="4000" dirty="0" smtClean="0"/>
              <a:t>Eight factors that drive wins</a:t>
            </a:r>
            <a:endParaRPr lang="en-US" sz="4000" dirty="0"/>
          </a:p>
        </p:txBody>
      </p:sp>
      <p:grpSp>
        <p:nvGrpSpPr>
          <p:cNvPr id="5" name="Group 4"/>
          <p:cNvGrpSpPr/>
          <p:nvPr/>
        </p:nvGrpSpPr>
        <p:grpSpPr>
          <a:xfrm>
            <a:off x="3581400" y="2402820"/>
            <a:ext cx="4429780" cy="4429780"/>
            <a:chOff x="3581400" y="2402820"/>
            <a:chExt cx="4429780" cy="4429780"/>
          </a:xfrm>
        </p:grpSpPr>
        <p:graphicFrame>
          <p:nvGraphicFramePr>
            <p:cNvPr id="6" name="Diagram 5"/>
            <p:cNvGraphicFramePr/>
            <p:nvPr>
              <p:extLst>
                <p:ext uri="{D42A27DB-BD31-4B8C-83A1-F6EECF244321}">
                  <p14:modId xmlns:p14="http://schemas.microsoft.com/office/powerpoint/2010/main" val="2150810651"/>
                </p:ext>
              </p:extLst>
            </p:nvPr>
          </p:nvGraphicFramePr>
          <p:xfrm>
            <a:off x="3581400" y="2402820"/>
            <a:ext cx="4429780" cy="442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0" y="2819400"/>
              <a:ext cx="533400" cy="523220"/>
            </a:xfrm>
            <a:prstGeom prst="rect">
              <a:avLst/>
            </a:prstGeom>
            <a:noFill/>
          </p:spPr>
          <p:txBody>
            <a:bodyPr wrap="square" rtlCol="0">
              <a:spAutoFit/>
            </a:bodyPr>
            <a:lstStyle/>
            <a:p>
              <a:pPr algn="ctr"/>
              <a:r>
                <a:rPr lang="en-US" sz="2800" b="1" dirty="0" smtClean="0">
                  <a:solidFill>
                    <a:srgbClr val="990033"/>
                  </a:solidFill>
                  <a:latin typeface="Calibri" panose="020F0502020204030204" pitchFamily="34" charset="0"/>
                </a:rPr>
                <a:t>5</a:t>
              </a:r>
              <a:endParaRPr lang="en-US" sz="2800" b="1" dirty="0">
                <a:solidFill>
                  <a:srgbClr val="990033"/>
                </a:solidFill>
                <a:latin typeface="Calibri" panose="020F0502020204030204" pitchFamily="34" charset="0"/>
              </a:endParaRPr>
            </a:p>
          </p:txBody>
        </p:sp>
        <p:sp>
          <p:nvSpPr>
            <p:cNvPr id="8" name="TextBox 7"/>
            <p:cNvSpPr txBox="1"/>
            <p:nvPr/>
          </p:nvSpPr>
          <p:spPr>
            <a:xfrm>
              <a:off x="4220029" y="3810000"/>
              <a:ext cx="533400" cy="523220"/>
            </a:xfrm>
            <a:prstGeom prst="rect">
              <a:avLst/>
            </a:prstGeom>
            <a:noFill/>
          </p:spPr>
          <p:txBody>
            <a:bodyPr wrap="square" rtlCol="0">
              <a:spAutoFit/>
            </a:bodyPr>
            <a:lstStyle/>
            <a:p>
              <a:pPr algn="ctr"/>
              <a:r>
                <a:rPr lang="en-US" sz="2800" b="1" dirty="0" smtClean="0">
                  <a:solidFill>
                    <a:srgbClr val="A3AF07"/>
                  </a:solidFill>
                  <a:latin typeface="Calibri" panose="020F0502020204030204" pitchFamily="34" charset="0"/>
                </a:rPr>
                <a:t>6</a:t>
              </a:r>
              <a:endParaRPr lang="en-US" sz="2800" b="1" dirty="0">
                <a:solidFill>
                  <a:srgbClr val="A3AF07"/>
                </a:solidFill>
                <a:latin typeface="Calibri" panose="020F0502020204030204" pitchFamily="34" charset="0"/>
              </a:endParaRPr>
            </a:p>
          </p:txBody>
        </p:sp>
        <p:sp>
          <p:nvSpPr>
            <p:cNvPr id="9" name="TextBox 8"/>
            <p:cNvSpPr txBox="1"/>
            <p:nvPr/>
          </p:nvSpPr>
          <p:spPr>
            <a:xfrm>
              <a:off x="4220029" y="4876800"/>
              <a:ext cx="533400" cy="523220"/>
            </a:xfrm>
            <a:prstGeom prst="rect">
              <a:avLst/>
            </a:prstGeom>
            <a:noFill/>
          </p:spPr>
          <p:txBody>
            <a:bodyPr wrap="square" rtlCol="0">
              <a:spAutoFit/>
            </a:bodyPr>
            <a:lstStyle/>
            <a:p>
              <a:pPr algn="ctr"/>
              <a:r>
                <a:rPr lang="en-US" sz="2800" b="1" dirty="0" smtClean="0">
                  <a:solidFill>
                    <a:srgbClr val="002060"/>
                  </a:solidFill>
                  <a:latin typeface="Calibri" panose="020F0502020204030204" pitchFamily="34" charset="0"/>
                </a:rPr>
                <a:t>7</a:t>
              </a:r>
              <a:endParaRPr lang="en-US" sz="2800" b="1" dirty="0">
                <a:solidFill>
                  <a:srgbClr val="002060"/>
                </a:solidFill>
                <a:latin typeface="Calibri" panose="020F0502020204030204" pitchFamily="34" charset="0"/>
              </a:endParaRPr>
            </a:p>
          </p:txBody>
        </p:sp>
        <p:sp>
          <p:nvSpPr>
            <p:cNvPr id="10" name="TextBox 9"/>
            <p:cNvSpPr txBox="1"/>
            <p:nvPr/>
          </p:nvSpPr>
          <p:spPr>
            <a:xfrm>
              <a:off x="3824514" y="5867400"/>
              <a:ext cx="533400" cy="523220"/>
            </a:xfrm>
            <a:prstGeom prst="rect">
              <a:avLst/>
            </a:prstGeom>
            <a:noFill/>
          </p:spPr>
          <p:txBody>
            <a:bodyPr wrap="square" rtlCol="0">
              <a:spAutoFit/>
            </a:bodyPr>
            <a:lstStyle/>
            <a:p>
              <a:pPr algn="ctr"/>
              <a:r>
                <a:rPr lang="en-US" sz="2800" b="1" dirty="0" smtClean="0">
                  <a:solidFill>
                    <a:srgbClr val="D6A300"/>
                  </a:solidFill>
                  <a:latin typeface="Calibri" panose="020F0502020204030204" pitchFamily="34" charset="0"/>
                </a:rPr>
                <a:t>8</a:t>
              </a:r>
              <a:endParaRPr lang="en-US" sz="2800" b="1" dirty="0">
                <a:solidFill>
                  <a:srgbClr val="D6A300"/>
                </a:solidFill>
                <a:latin typeface="Calibri" panose="020F0502020204030204" pitchFamily="34" charset="0"/>
              </a:endParaRPr>
            </a:p>
          </p:txBody>
        </p:sp>
      </p:grpSp>
      <p:sp>
        <p:nvSpPr>
          <p:cNvPr id="3" name="Slide Number Placeholder 2"/>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425518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524000"/>
            <a:ext cx="6889750" cy="1219200"/>
          </a:xfrm>
        </p:spPr>
        <p:txBody>
          <a:bodyPr/>
          <a:lstStyle/>
          <a:p>
            <a:r>
              <a:rPr lang="en-US" sz="4000" dirty="0" smtClean="0"/>
              <a:t>Effective Listening</a:t>
            </a:r>
            <a:endParaRPr lang="en-US" sz="4000" dirty="0"/>
          </a:p>
        </p:txBody>
      </p:sp>
      <p:sp>
        <p:nvSpPr>
          <p:cNvPr id="3" name="Content Placeholder 2"/>
          <p:cNvSpPr>
            <a:spLocks noGrp="1"/>
          </p:cNvSpPr>
          <p:nvPr>
            <p:ph idx="1"/>
          </p:nvPr>
        </p:nvSpPr>
        <p:spPr>
          <a:xfrm>
            <a:off x="457200" y="2819400"/>
            <a:ext cx="8153400" cy="3810000"/>
          </a:xfrm>
        </p:spPr>
        <p:txBody>
          <a:bodyPr>
            <a:normAutofit/>
          </a:bodyPr>
          <a:lstStyle/>
          <a:p>
            <a:pPr marL="0" indent="0">
              <a:buNone/>
            </a:pPr>
            <a:r>
              <a:rPr lang="en-US" sz="2800" dirty="0" smtClean="0"/>
              <a:t>Take Notice:</a:t>
            </a:r>
          </a:p>
          <a:p>
            <a:r>
              <a:rPr lang="en-US" sz="2700" dirty="0" smtClean="0"/>
              <a:t>Who are the players?</a:t>
            </a:r>
          </a:p>
          <a:p>
            <a:r>
              <a:rPr lang="en-US" sz="2700" dirty="0" smtClean="0"/>
              <a:t>What role does each play in regards to the plan?</a:t>
            </a:r>
          </a:p>
          <a:p>
            <a:r>
              <a:rPr lang="en-US" sz="2700" dirty="0" smtClean="0"/>
              <a:t>Who are the dominant personalities? The deferential personalities?</a:t>
            </a:r>
          </a:p>
          <a:p>
            <a:r>
              <a:rPr lang="en-US" sz="2700" dirty="0" smtClean="0"/>
              <a:t>Who will drive the decision?</a:t>
            </a:r>
          </a:p>
          <a:p>
            <a:r>
              <a:rPr lang="en-US" sz="2700" dirty="0" smtClean="0"/>
              <a:t>Which areas should I focus on in this meeting?</a:t>
            </a:r>
            <a:r>
              <a:rPr lang="en-US" i="1" dirty="0" smtClean="0"/>
              <a:t/>
            </a:r>
            <a:br>
              <a:rPr lang="en-US" i="1" dirty="0" smtClean="0"/>
            </a:br>
            <a:endParaRPr lang="en-US" i="1" dirty="0" smtClean="0"/>
          </a:p>
          <a:p>
            <a:endParaRPr lang="en-US" dirty="0" smtClean="0"/>
          </a:p>
          <a:p>
            <a:endParaRPr lang="en-US" dirty="0" smtClean="0"/>
          </a:p>
        </p:txBody>
      </p:sp>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4248150" y="1676400"/>
            <a:ext cx="3067050" cy="2165350"/>
          </a:xfrm>
          <a:prstGeom prst="rect">
            <a:avLst/>
          </a:prstGeom>
        </p:spPr>
      </p:pic>
      <p:sp>
        <p:nvSpPr>
          <p:cNvPr id="4" name="Slide Number Placeholder 3"/>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13533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3886200" y="3988271"/>
            <a:ext cx="3124200" cy="2833443"/>
          </a:xfrm>
          <a:prstGeom prst="rect">
            <a:avLst/>
          </a:prstGeom>
        </p:spPr>
      </p:pic>
      <p:sp>
        <p:nvSpPr>
          <p:cNvPr id="3" name="Content Placeholder 2"/>
          <p:cNvSpPr>
            <a:spLocks noGrp="1"/>
          </p:cNvSpPr>
          <p:nvPr>
            <p:ph idx="1"/>
          </p:nvPr>
        </p:nvSpPr>
        <p:spPr>
          <a:xfrm>
            <a:off x="304800" y="3048000"/>
            <a:ext cx="8305800" cy="1524000"/>
          </a:xfrm>
        </p:spPr>
        <p:txBody>
          <a:bodyPr>
            <a:normAutofit/>
          </a:bodyPr>
          <a:lstStyle/>
          <a:p>
            <a:r>
              <a:rPr lang="en-US" sz="2400" b="1" dirty="0" smtClean="0"/>
              <a:t>Open ended questions</a:t>
            </a:r>
            <a:r>
              <a:rPr lang="en-US" sz="2400" dirty="0" smtClean="0"/>
              <a:t> are essential</a:t>
            </a:r>
          </a:p>
          <a:p>
            <a:r>
              <a:rPr lang="en-US" sz="2400" dirty="0" smtClean="0">
                <a:solidFill>
                  <a:srgbClr val="002060"/>
                </a:solidFill>
              </a:rPr>
              <a:t>When you talk 90</a:t>
            </a:r>
            <a:r>
              <a:rPr lang="en-US" sz="2400" dirty="0">
                <a:solidFill>
                  <a:srgbClr val="002060"/>
                </a:solidFill>
              </a:rPr>
              <a:t>% of the </a:t>
            </a:r>
            <a:r>
              <a:rPr lang="en-US" sz="2400" dirty="0" smtClean="0">
                <a:solidFill>
                  <a:srgbClr val="002060"/>
                </a:solidFill>
              </a:rPr>
              <a:t>time, you’re not </a:t>
            </a:r>
            <a:r>
              <a:rPr lang="en-US" sz="2400" dirty="0">
                <a:solidFill>
                  <a:srgbClr val="002060"/>
                </a:solidFill>
              </a:rPr>
              <a:t>going to win</a:t>
            </a:r>
          </a:p>
          <a:p>
            <a:r>
              <a:rPr lang="en-US" sz="2400" dirty="0" smtClean="0">
                <a:solidFill>
                  <a:srgbClr val="002060"/>
                </a:solidFill>
              </a:rPr>
              <a:t>When dialogue is 50</a:t>
            </a:r>
            <a:r>
              <a:rPr lang="en-US" sz="2400" dirty="0">
                <a:solidFill>
                  <a:srgbClr val="002060"/>
                </a:solidFill>
              </a:rPr>
              <a:t>% </a:t>
            </a:r>
            <a:r>
              <a:rPr lang="en-US" sz="2400" dirty="0" smtClean="0">
                <a:solidFill>
                  <a:srgbClr val="002060"/>
                </a:solidFill>
              </a:rPr>
              <a:t>/50%, </a:t>
            </a:r>
          </a:p>
          <a:p>
            <a:endParaRPr lang="en-US" dirty="0" smtClean="0"/>
          </a:p>
          <a:p>
            <a:endParaRPr lang="en-US" dirty="0" smtClean="0"/>
          </a:p>
        </p:txBody>
      </p:sp>
      <p:sp>
        <p:nvSpPr>
          <p:cNvPr id="8" name="Title 1"/>
          <p:cNvSpPr>
            <a:spLocks noGrp="1"/>
          </p:cNvSpPr>
          <p:nvPr>
            <p:ph type="title"/>
          </p:nvPr>
        </p:nvSpPr>
        <p:spPr>
          <a:xfrm>
            <a:off x="349250" y="1524000"/>
            <a:ext cx="6889750" cy="1219200"/>
          </a:xfrm>
        </p:spPr>
        <p:txBody>
          <a:bodyPr/>
          <a:lstStyle/>
          <a:p>
            <a:r>
              <a:rPr lang="en-US" sz="4000" dirty="0" smtClean="0"/>
              <a:t>Effective Listening</a:t>
            </a:r>
            <a:endParaRPr lang="en-US" sz="4000" dirty="0"/>
          </a:p>
        </p:txBody>
      </p:sp>
      <p:sp>
        <p:nvSpPr>
          <p:cNvPr id="12" name="TextBox 11"/>
          <p:cNvSpPr txBox="1"/>
          <p:nvPr/>
        </p:nvSpPr>
        <p:spPr>
          <a:xfrm>
            <a:off x="3817257" y="4191000"/>
            <a:ext cx="3200400" cy="2123658"/>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chances </a:t>
            </a:r>
          </a:p>
          <a:p>
            <a:pPr algn="ctr"/>
            <a:r>
              <a:rPr lang="en-US" sz="2800" b="1" dirty="0" smtClean="0">
                <a:solidFill>
                  <a:schemeClr val="bg1"/>
                </a:solidFill>
                <a:latin typeface="Calibri" panose="020F0502020204030204" pitchFamily="34" charset="0"/>
              </a:rPr>
              <a:t>of </a:t>
            </a:r>
            <a:r>
              <a:rPr lang="en-US" sz="2800" b="1" dirty="0">
                <a:solidFill>
                  <a:schemeClr val="bg1"/>
                </a:solidFill>
                <a:latin typeface="Calibri" panose="020F0502020204030204" pitchFamily="34" charset="0"/>
              </a:rPr>
              <a:t>winning </a:t>
            </a:r>
            <a:endParaRPr lang="en-US" sz="2800" b="1" dirty="0" smtClean="0">
              <a:solidFill>
                <a:schemeClr val="bg1"/>
              </a:solidFill>
              <a:latin typeface="Calibri" panose="020F0502020204030204" pitchFamily="34" charset="0"/>
            </a:endParaRPr>
          </a:p>
          <a:p>
            <a:pPr algn="ctr"/>
            <a:r>
              <a:rPr lang="en-US" sz="4000" b="1" dirty="0">
                <a:solidFill>
                  <a:srgbClr val="002060"/>
                </a:solidFill>
                <a:latin typeface="Calibri" panose="020F0502020204030204" pitchFamily="34" charset="0"/>
              </a:rPr>
              <a:t>t</a:t>
            </a:r>
            <a:r>
              <a:rPr lang="en-US" sz="4000" b="1" dirty="0" smtClean="0">
                <a:solidFill>
                  <a:srgbClr val="002060"/>
                </a:solidFill>
                <a:latin typeface="Calibri" panose="020F0502020204030204" pitchFamily="34" charset="0"/>
              </a:rPr>
              <a:t>riple!</a:t>
            </a:r>
            <a:r>
              <a:rPr lang="en-US" i="1" dirty="0"/>
              <a:t/>
            </a:r>
            <a:br>
              <a:rPr lang="en-US" i="1" dirty="0"/>
            </a:br>
            <a:endParaRPr lang="en-US" i="1" dirty="0"/>
          </a:p>
          <a:p>
            <a:endParaRPr lang="en-US" dirty="0"/>
          </a:p>
        </p:txBody>
      </p:sp>
      <p:sp>
        <p:nvSpPr>
          <p:cNvPr id="2" name="Slide Number Placeholder 1"/>
          <p:cNvSpPr>
            <a:spLocks noGrp="1"/>
          </p:cNvSpPr>
          <p:nvPr>
            <p:ph type="sldNum" sz="quarter" idx="11"/>
          </p:nvPr>
        </p:nvSpPr>
        <p:spPr/>
        <p:txBody>
          <a:bodyPr/>
          <a:lstStyle/>
          <a:p>
            <a:pPr>
              <a:defRPr/>
            </a:pPr>
            <a:fld id="{AF49F4A0-8D24-4F41-A97B-E0E2A829BD7A}"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427921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_SABST_TXT_Rai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3533</TotalTime>
  <Words>1822</Words>
  <Application>Microsoft Office PowerPoint</Application>
  <PresentationFormat>On-screen Show (4:3)</PresentationFormat>
  <Paragraphs>270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PPP_SABST_TXT_Railing</vt:lpstr>
      <vt:lpstr>Strategic Selling</vt:lpstr>
      <vt:lpstr>Opening thoughts</vt:lpstr>
      <vt:lpstr>Opening thoughts</vt:lpstr>
      <vt:lpstr>A Look Back to 1995 </vt:lpstr>
      <vt:lpstr>Today: the dynamics have changed</vt:lpstr>
      <vt:lpstr>Eight factors that drive wins</vt:lpstr>
      <vt:lpstr>Eight factors that drive wins</vt:lpstr>
      <vt:lpstr>Effective Listening</vt:lpstr>
      <vt:lpstr>Effective Listening</vt:lpstr>
      <vt:lpstr>PowerPoint Presentation</vt:lpstr>
      <vt:lpstr>PowerPoint Presentation</vt:lpstr>
      <vt:lpstr>Set your strategy / flow for the meeting</vt:lpstr>
      <vt:lpstr>Balanced presentation of capabilities</vt:lpstr>
      <vt:lpstr>Thoughts on the capabilities overview</vt:lpstr>
      <vt:lpstr>Thoughts on the capabilities overview</vt:lpstr>
      <vt:lpstr>Building trust and rapport</vt:lpstr>
      <vt:lpstr>Building trust and rapport</vt:lpstr>
      <vt:lpstr>Miscellaneous</vt:lpstr>
      <vt:lpstr>Miscellaneous</vt:lpstr>
      <vt:lpstr>Getting into your comfort zone</vt:lpstr>
      <vt:lpstr>Getting into your comfort zone</vt:lpstr>
      <vt:lpstr>Technical interchange/solving problems</vt:lpstr>
      <vt:lpstr>Quantify numbers and value proposition</vt:lpstr>
      <vt:lpstr>Quantify numbers and value proposition</vt:lpstr>
      <vt:lpstr>Points to ponder</vt:lpstr>
      <vt:lpstr>Points to ponder</vt:lpstr>
      <vt:lpstr>Spontaneous interaction</vt:lpstr>
      <vt:lpstr>Spontaneous interaction</vt:lpstr>
      <vt:lpstr>Urgency/Respect for time</vt:lpstr>
      <vt:lpstr>Urgency/Respect for time</vt:lpstr>
      <vt:lpstr>Professionalism, Timing and Follow-up</vt:lpstr>
      <vt:lpstr>References Are Key</vt:lpstr>
      <vt:lpstr>Questions?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Selling</dc:title>
  <dc:creator>LocalUser</dc:creator>
  <cp:lastModifiedBy>Paul Neveu</cp:lastModifiedBy>
  <cp:revision>96</cp:revision>
  <dcterms:created xsi:type="dcterms:W3CDTF">2014-05-08T13:13:44Z</dcterms:created>
  <dcterms:modified xsi:type="dcterms:W3CDTF">2014-06-05T21:14:26Z</dcterms:modified>
</cp:coreProperties>
</file>