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19" r:id="rId1"/>
    <p:sldMasterId id="2147483729" r:id="rId2"/>
  </p:sldMasterIdLst>
  <p:notesMasterIdLst>
    <p:notesMasterId r:id="rId20"/>
  </p:notesMasterIdLst>
  <p:handoutMasterIdLst>
    <p:handoutMasterId r:id="rId21"/>
  </p:handoutMasterIdLst>
  <p:sldIdLst>
    <p:sldId id="279" r:id="rId3"/>
    <p:sldId id="281" r:id="rId4"/>
    <p:sldId id="283" r:id="rId5"/>
    <p:sldId id="297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78" r:id="rId19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3F"/>
    <a:srgbClr val="FF3300"/>
    <a:srgbClr val="004070"/>
    <a:srgbClr val="8DC63F"/>
    <a:srgbClr val="515354"/>
    <a:srgbClr val="D8D9DA"/>
    <a:srgbClr val="CC0000"/>
    <a:srgbClr val="1F231F"/>
    <a:srgbClr val="303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45" autoAdjust="0"/>
    <p:restoredTop sz="99905" autoAdjust="0"/>
  </p:normalViewPr>
  <p:slideViewPr>
    <p:cSldViewPr snapToGrid="0">
      <p:cViewPr>
        <p:scale>
          <a:sx n="110" d="100"/>
          <a:sy n="110" d="100"/>
        </p:scale>
        <p:origin x="1050" y="630"/>
      </p:cViewPr>
      <p:guideLst>
        <p:guide orient="horz" pos="4041"/>
        <p:guide orient="horz" pos="419"/>
        <p:guide orient="horz" pos="4169"/>
        <p:guide orient="horz" pos="870"/>
        <p:guide pos="5663"/>
        <p:guide pos="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393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C06A2-6FD0-4BC1-B564-ACC30D02B34E}" type="datetimeFigureOut">
              <a:rPr lang="en-GB" smtClean="0"/>
              <a:t>19/05/2014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75E5-DACD-4B92-91AF-44568075B8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3216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A20A79E-DB4D-4C0B-A762-DA85045F66E9}" type="datetimeFigureOut">
              <a:rPr lang="en-US"/>
              <a:pPr>
                <a:defRPr/>
              </a:pPr>
              <a:t>5/19/2014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50E29ADB-B46F-4FBF-B6D7-1AC930A78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40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ndelion_Sml_bright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-1"/>
            <a:ext cx="7962900" cy="52858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2771800" y="4725144"/>
            <a:ext cx="6372200" cy="2132856"/>
          </a:xfrm>
          <a:prstGeom prst="rect">
            <a:avLst/>
          </a:prstGeom>
          <a:solidFill>
            <a:srgbClr val="5153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3131840" cy="6858000"/>
          </a:xfrm>
          <a:prstGeom prst="rect">
            <a:avLst/>
          </a:prstGeom>
          <a:solidFill>
            <a:srgbClr val="D8D9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4226943" y="1340768"/>
            <a:ext cx="5025577" cy="14024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5909" y="1331189"/>
            <a:ext cx="7772400" cy="821806"/>
          </a:xfrm>
        </p:spPr>
        <p:txBody>
          <a:bodyPr>
            <a:normAutofit/>
          </a:bodyPr>
          <a:lstStyle>
            <a:lvl1pPr algn="r">
              <a:defRPr sz="2400">
                <a:solidFill>
                  <a:srgbClr val="30362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80E8-F96E-484E-B1C6-B68781886110}" type="datetime1">
              <a:rPr lang="en-US" smtClean="0"/>
              <a:t>5/19/2014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0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2EE08-4A6F-4B60-A5D7-3B89849E9C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DCBD6F-B46A-E649-8B25-8DB6ACF5C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9269-28D2-4BA7-8822-76EBF19BF3B8}" type="datetime1">
              <a:rPr lang="en-US" smtClean="0"/>
              <a:t>5/19/2014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BD6F-B46A-E649-8B25-8DB6ACF5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1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381125"/>
            <a:ext cx="4200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11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693A4-416A-4371-822F-E0AAB9B3B9D6}" type="datetime1">
              <a:rPr lang="en-US" smtClean="0"/>
              <a:t>5/19/2014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BD6F-B46A-E649-8B25-8DB6ACF5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3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38112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275" y="202088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3100" y="138112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3100" y="202088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FF86B-A10F-4A6C-92F3-66F6494C2837}" type="datetime1">
              <a:rPr lang="en-US" smtClean="0"/>
              <a:t>5/19/2014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BD6F-B46A-E649-8B25-8DB6ACF5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2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74AD-6C05-43DE-9EE1-E7B5D936B727}" type="datetime1">
              <a:rPr lang="en-US" smtClean="0"/>
              <a:t>5/19/2014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BD6F-B46A-E649-8B25-8DB6ACF5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1CD5-79B3-419C-AA49-2A6B39CC9786}" type="datetime1">
              <a:rPr lang="en-US" smtClean="0"/>
              <a:t>5/19/2014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BD6F-B46A-E649-8B25-8DB6ACF5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8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704" y="368134"/>
            <a:ext cx="6612824" cy="471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81125"/>
            <a:ext cx="5111750" cy="4745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76" y="1381126"/>
            <a:ext cx="3170238" cy="4745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BAE43-E6C3-4088-982F-D7A698B7B5B2}" type="datetime1">
              <a:rPr lang="en-US" smtClean="0"/>
              <a:t>5/19/2014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BD6F-B46A-E649-8B25-8DB6ACF5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9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500435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5275" y="1381125"/>
            <a:ext cx="8694738" cy="38689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5275" y="5571091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D820-BEBF-4D06-A9FA-17C7EC5D8DE8}" type="datetime1">
              <a:rPr lang="en-US" smtClean="0"/>
              <a:t>5/19/2014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CBD6F-B46A-E649-8B25-8DB6ACF5C2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40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ndelion_Sml_brightg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-1"/>
            <a:ext cx="7962900" cy="528584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2771800" y="4725144"/>
            <a:ext cx="6372200" cy="2132856"/>
          </a:xfrm>
          <a:prstGeom prst="rect">
            <a:avLst/>
          </a:prstGeom>
          <a:solidFill>
            <a:srgbClr val="5153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3131840" cy="6858000"/>
          </a:xfrm>
          <a:prstGeom prst="rect">
            <a:avLst/>
          </a:prstGeom>
          <a:solidFill>
            <a:srgbClr val="D8D9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5229200"/>
            <a:ext cx="3923928" cy="1025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3615233" y="1340768"/>
            <a:ext cx="5637287" cy="8095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4139952" y="2204864"/>
            <a:ext cx="5040560" cy="809501"/>
          </a:xfrm>
          <a:prstGeom prst="rect">
            <a:avLst/>
          </a:prstGeom>
          <a:solidFill>
            <a:srgbClr val="8DC63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5909" y="1331189"/>
            <a:ext cx="7772400" cy="821806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>
                <a:solidFill>
                  <a:srgbClr val="30362F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2351258"/>
            <a:ext cx="6400800" cy="54204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80E8-F96E-484E-B1C6-B687818861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8064"/>
          <a:stretch/>
        </p:blipFill>
        <p:spPr>
          <a:xfrm>
            <a:off x="484138" y="5234336"/>
            <a:ext cx="2287662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7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andelion_Sml_brightgreen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0"/>
            <a:ext cx="1803400" cy="11971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0" y="1124744"/>
            <a:ext cx="9144000" cy="5733256"/>
          </a:xfrm>
          <a:prstGeom prst="rect">
            <a:avLst/>
          </a:prstGeom>
          <a:solidFill>
            <a:srgbClr val="5153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30362F"/>
              </a:solidFill>
              <a:effectLst/>
              <a:latin typeface="Times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7668344" cy="1124744"/>
          </a:xfrm>
          <a:prstGeom prst="rect">
            <a:avLst/>
          </a:prstGeom>
          <a:solidFill>
            <a:srgbClr val="D8D9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329" y="369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75" y="13811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771" y="65540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4352EE08-4A6F-4B60-A5D7-3B89849E9CE5}" type="datetime1">
              <a:rPr lang="en-US" smtClean="0"/>
              <a:t>5/19/2014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3528" y="739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D8D9DA"/>
                </a:solidFill>
                <a:latin typeface="Calibri"/>
                <a:cs typeface="Calibri"/>
              </a:defRPr>
            </a:lvl1pPr>
          </a:lstStyle>
          <a:p>
            <a:fld id="{EDDCBD6F-B46A-E649-8B25-8DB6ACF5C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5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5153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1124744"/>
            <a:ext cx="9144000" cy="5733256"/>
          </a:xfrm>
          <a:prstGeom prst="rect">
            <a:avLst/>
          </a:prstGeom>
          <a:solidFill>
            <a:srgbClr val="51535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30362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0"/>
            <a:ext cx="7668344" cy="1124744"/>
          </a:xfrm>
          <a:prstGeom prst="rect">
            <a:avLst/>
          </a:prstGeom>
          <a:solidFill>
            <a:srgbClr val="D8D9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771" y="655400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4352EE08-4A6F-4B60-A5D7-3B89849E9CE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3" descr="shutterstock_scree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66386" y="0"/>
            <a:ext cx="5577614" cy="514856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3528" y="739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D8D9DA"/>
                </a:solidFill>
                <a:latin typeface="Calibri"/>
                <a:cs typeface="Calibri"/>
              </a:defRPr>
            </a:lvl1pPr>
          </a:lstStyle>
          <a:p>
            <a:fld id="{EDDCBD6F-B46A-E649-8B25-8DB6ACF5C2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-1" y="0"/>
            <a:ext cx="3567667" cy="6858000"/>
          </a:xfrm>
          <a:prstGeom prst="rect">
            <a:avLst/>
          </a:prstGeom>
          <a:solidFill>
            <a:srgbClr val="D8D9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217613" y="2064434"/>
            <a:ext cx="7772400" cy="82180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0362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CLICK TO EDIT MASTER TITLE STYLE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5229200"/>
            <a:ext cx="3923928" cy="1025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" b="8064"/>
          <a:stretch/>
        </p:blipFill>
        <p:spPr>
          <a:xfrm>
            <a:off x="484138" y="5234336"/>
            <a:ext cx="2287662" cy="1008000"/>
          </a:xfrm>
          <a:prstGeom prst="rect">
            <a:avLst/>
          </a:prstGeom>
        </p:spPr>
      </p:pic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4103440" y="2114991"/>
            <a:ext cx="5040560" cy="8095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4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51535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21230" y="1822880"/>
            <a:ext cx="7772400" cy="821806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The Anatomy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Of </a:t>
            </a:r>
            <a:r>
              <a:rPr lang="en-GB" sz="3600" dirty="0"/>
              <a:t>A Secular Bull Market</a:t>
            </a:r>
            <a:br>
              <a:rPr lang="en-GB" sz="3600" dirty="0"/>
            </a:b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23928" y="544522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en-GB" sz="1800" b="1" dirty="0">
                <a:solidFill>
                  <a:srgbClr val="8DC63F"/>
                </a:solidFill>
                <a:latin typeface="Calibri"/>
                <a:cs typeface="Calibri"/>
              </a:rPr>
              <a:t>Ralph Acampora, CMT</a:t>
            </a:r>
          </a:p>
          <a:p>
            <a:pPr algn="r" eaLnBrk="1" hangingPunct="1"/>
            <a:r>
              <a:rPr lang="en-GB" sz="1800" dirty="0">
                <a:solidFill>
                  <a:srgbClr val="8DC63F"/>
                </a:solidFill>
                <a:latin typeface="Calibri"/>
                <a:cs typeface="Calibri"/>
              </a:rPr>
              <a:t>Altaira </a:t>
            </a:r>
            <a:r>
              <a:rPr lang="en-GB" sz="1800" dirty="0" smtClean="0">
                <a:solidFill>
                  <a:srgbClr val="8DC63F"/>
                </a:solidFill>
                <a:latin typeface="Calibri"/>
                <a:cs typeface="Calibri"/>
              </a:rPr>
              <a:t>Ltd</a:t>
            </a:r>
            <a:endParaRPr lang="en-GB" sz="1800" dirty="0">
              <a:solidFill>
                <a:srgbClr val="8DC63F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6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7963" y="141805"/>
            <a:ext cx="8229600" cy="8683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 defTabSz="457200" eaLnBrk="1" hangingPunct="1">
              <a:defRPr/>
            </a:pPr>
            <a:r>
              <a:rPr lang="en-US" sz="2000" b="1" dirty="0">
                <a:solidFill>
                  <a:srgbClr val="515354"/>
                </a:solidFill>
              </a:rPr>
              <a:t>Market Performance | Midterm Election Years: The Four-Year Cycle</a:t>
            </a:r>
          </a:p>
        </p:txBody>
      </p:sp>
      <p:sp>
        <p:nvSpPr>
          <p:cNvPr id="104452" name="TextBox 5"/>
          <p:cNvSpPr txBox="1">
            <a:spLocks noChangeArrowheads="1"/>
          </p:cNvSpPr>
          <p:nvPr/>
        </p:nvSpPr>
        <p:spPr bwMode="auto">
          <a:xfrm>
            <a:off x="6149975" y="6272498"/>
            <a:ext cx="264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 eaLnBrk="0" hangingPunct="0">
              <a:defRPr>
                <a:solidFill>
                  <a:schemeClr val="bg2"/>
                </a:solidFill>
                <a:latin typeface="ScalaSansLF-Bold" pitchFamily="2" charset="0"/>
              </a:defRPr>
            </a:lvl1pPr>
            <a:lvl2pPr marL="742950" indent="-285750" algn="l" defTabSz="457200" eaLnBrk="0" hangingPunct="0"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algn="l" defTabSz="457200" eaLnBrk="0" hangingPunct="0">
              <a:buClr>
                <a:schemeClr val="tx2"/>
              </a:buClr>
              <a:buFont typeface="ScalaSansLF-Bold" pitchFamily="2" charset="0"/>
              <a:buChar char="–"/>
              <a:defRPr sz="13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algn="l" defTabSz="457200" eaLnBrk="0" hangingPunct="0">
              <a:buClr>
                <a:schemeClr val="tx2"/>
              </a:buClr>
              <a:buFont typeface="Wingdings" pitchFamily="2" charset="2"/>
              <a:buChar char="Ø"/>
              <a:defRPr sz="11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algn="l" defTabSz="457200" eaLnBrk="0" hangingPunct="0"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Source: Piper </a:t>
            </a:r>
            <a:r>
              <a:rPr lang="en-US" altLang="en-US" sz="1200" i="1" dirty="0" err="1">
                <a:solidFill>
                  <a:schemeClr val="bg1"/>
                </a:solidFill>
                <a:latin typeface="+mn-lt"/>
              </a:rPr>
              <a:t>Jaffray</a:t>
            </a: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 Technical Research</a:t>
            </a:r>
          </a:p>
        </p:txBody>
      </p:sp>
      <p:pic>
        <p:nvPicPr>
          <p:cNvPr id="1044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349125"/>
            <a:ext cx="8405813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454" name="Straight Connector 1"/>
          <p:cNvCxnSpPr>
            <a:cxnSpLocks noChangeShapeType="1"/>
          </p:cNvCxnSpPr>
          <p:nvPr/>
        </p:nvCxnSpPr>
        <p:spPr bwMode="auto">
          <a:xfrm flipV="1">
            <a:off x="1100138" y="3555750"/>
            <a:ext cx="1973262" cy="950913"/>
          </a:xfrm>
          <a:prstGeom prst="line">
            <a:avLst/>
          </a:prstGeom>
          <a:noFill/>
          <a:ln w="28575" algn="ctr">
            <a:solidFill>
              <a:srgbClr val="BA0E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55" name="Straight Connector 9"/>
          <p:cNvCxnSpPr>
            <a:cxnSpLocks noChangeShapeType="1"/>
          </p:cNvCxnSpPr>
          <p:nvPr/>
        </p:nvCxnSpPr>
        <p:spPr bwMode="auto">
          <a:xfrm>
            <a:off x="3073400" y="2512763"/>
            <a:ext cx="3302000" cy="1423987"/>
          </a:xfrm>
          <a:prstGeom prst="line">
            <a:avLst/>
          </a:prstGeom>
          <a:noFill/>
          <a:ln w="28575" algn="ctr">
            <a:solidFill>
              <a:srgbClr val="BA0E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56" name="Straight Connector 11"/>
          <p:cNvCxnSpPr>
            <a:cxnSpLocks noChangeShapeType="1"/>
          </p:cNvCxnSpPr>
          <p:nvPr/>
        </p:nvCxnSpPr>
        <p:spPr bwMode="auto">
          <a:xfrm flipV="1">
            <a:off x="6627813" y="2971550"/>
            <a:ext cx="1627187" cy="1706563"/>
          </a:xfrm>
          <a:prstGeom prst="line">
            <a:avLst/>
          </a:prstGeom>
          <a:noFill/>
          <a:ln w="28575" algn="ctr">
            <a:solidFill>
              <a:srgbClr val="BA0E1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457" name="TextBox 7"/>
          <p:cNvSpPr txBox="1">
            <a:spLocks noChangeArrowheads="1"/>
          </p:cNvSpPr>
          <p:nvPr/>
        </p:nvSpPr>
        <p:spPr bwMode="auto">
          <a:xfrm>
            <a:off x="1668463" y="4322513"/>
            <a:ext cx="1306512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bg2"/>
                </a:solidFill>
                <a:latin typeface="ScalaSansLF-Bold" pitchFamily="2" charset="0"/>
              </a:defRPr>
            </a:lvl1pPr>
            <a:lvl2pPr marL="742950" indent="-285750" algn="l" eaLnBrk="0" hangingPunct="0"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algn="l" eaLnBrk="0" hangingPunct="0">
              <a:buClr>
                <a:schemeClr val="tx2"/>
              </a:buClr>
              <a:buFont typeface="ScalaSansLF-Bold" pitchFamily="2" charset="0"/>
              <a:buChar char="–"/>
              <a:defRPr sz="13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Ø"/>
              <a:defRPr sz="11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algn="l" eaLnBrk="0" hangingPunct="0"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BA0E1D"/>
                </a:solidFill>
                <a:latin typeface="Times" pitchFamily="18" charset="0"/>
              </a:rPr>
              <a:t>Positive Q1</a:t>
            </a:r>
          </a:p>
        </p:txBody>
      </p:sp>
      <p:sp>
        <p:nvSpPr>
          <p:cNvPr id="104458" name="TextBox 14"/>
          <p:cNvSpPr txBox="1">
            <a:spLocks noChangeArrowheads="1"/>
          </p:cNvSpPr>
          <p:nvPr/>
        </p:nvSpPr>
        <p:spPr bwMode="auto">
          <a:xfrm>
            <a:off x="4183063" y="2328613"/>
            <a:ext cx="1703387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bg2"/>
                </a:solidFill>
                <a:latin typeface="ScalaSansLF-Bold" pitchFamily="2" charset="0"/>
              </a:defRPr>
            </a:lvl1pPr>
            <a:lvl2pPr marL="742950" indent="-285750" algn="l" eaLnBrk="0" hangingPunct="0"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algn="l" eaLnBrk="0" hangingPunct="0">
              <a:buClr>
                <a:schemeClr val="tx2"/>
              </a:buClr>
              <a:buFont typeface="ScalaSansLF-Bold" pitchFamily="2" charset="0"/>
              <a:buChar char="–"/>
              <a:defRPr sz="13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Ø"/>
              <a:defRPr sz="11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algn="l" eaLnBrk="0" hangingPunct="0"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BA0E1D"/>
                </a:solidFill>
                <a:latin typeface="Times" pitchFamily="18" charset="0"/>
              </a:rPr>
              <a:t>Weak Q2 &amp; Q3</a:t>
            </a:r>
          </a:p>
        </p:txBody>
      </p:sp>
      <p:sp>
        <p:nvSpPr>
          <p:cNvPr id="104459" name="TextBox 15"/>
          <p:cNvSpPr txBox="1">
            <a:spLocks noChangeArrowheads="1"/>
          </p:cNvSpPr>
          <p:nvPr/>
        </p:nvSpPr>
        <p:spPr bwMode="auto">
          <a:xfrm>
            <a:off x="7104063" y="4308225"/>
            <a:ext cx="120015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bg2"/>
                </a:solidFill>
                <a:latin typeface="ScalaSansLF-Bold" pitchFamily="2" charset="0"/>
              </a:defRPr>
            </a:lvl1pPr>
            <a:lvl2pPr marL="742950" indent="-285750" algn="l" eaLnBrk="0" hangingPunct="0"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algn="l" eaLnBrk="0" hangingPunct="0">
              <a:buClr>
                <a:schemeClr val="tx2"/>
              </a:buClr>
              <a:buFont typeface="ScalaSansLF-Bold" pitchFamily="2" charset="0"/>
              <a:buChar char="–"/>
              <a:defRPr sz="13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algn="l" eaLnBrk="0" hangingPunct="0">
              <a:buClr>
                <a:schemeClr val="tx2"/>
              </a:buClr>
              <a:buFont typeface="Wingdings" pitchFamily="2" charset="2"/>
              <a:buChar char="Ø"/>
              <a:defRPr sz="11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algn="l" eaLnBrk="0" hangingPunct="0"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BA0E1D"/>
                </a:solidFill>
                <a:latin typeface="Times" pitchFamily="18" charset="0"/>
              </a:rPr>
              <a:t>Strong Q4</a:t>
            </a:r>
          </a:p>
        </p:txBody>
      </p:sp>
    </p:spTree>
    <p:extLst>
      <p:ext uri="{BB962C8B-B14F-4D97-AF65-F5344CB8AC3E}">
        <p14:creationId xmlns:p14="http://schemas.microsoft.com/office/powerpoint/2010/main" val="100358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6589" y="150431"/>
            <a:ext cx="8229600" cy="86836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5pPr>
            <a:lvl6pPr marL="410291" algn="l" defTabSz="914608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6pPr>
            <a:lvl7pPr marL="820583" algn="l" defTabSz="914608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7pPr>
            <a:lvl8pPr marL="1230874" algn="l" defTabSz="914608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8pPr>
            <a:lvl9pPr marL="1641165" algn="l" defTabSz="914608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 defTabSz="914608">
              <a:defRPr/>
            </a:pPr>
            <a:r>
              <a:rPr lang="en-US" sz="2000" b="1" dirty="0">
                <a:solidFill>
                  <a:srgbClr val="515354"/>
                </a:solidFill>
              </a:rPr>
              <a:t>Market Performance | Midterm Election Years: The Four-Year Cycle</a:t>
            </a:r>
          </a:p>
        </p:txBody>
      </p:sp>
      <p:sp>
        <p:nvSpPr>
          <p:cNvPr id="105476" name="TextBox 5"/>
          <p:cNvSpPr txBox="1">
            <a:spLocks noChangeArrowheads="1"/>
          </p:cNvSpPr>
          <p:nvPr/>
        </p:nvSpPr>
        <p:spPr bwMode="auto">
          <a:xfrm>
            <a:off x="6149975" y="6369580"/>
            <a:ext cx="2641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defTabSz="457200" eaLnBrk="0" hangingPunct="0">
              <a:defRPr>
                <a:solidFill>
                  <a:schemeClr val="bg2"/>
                </a:solidFill>
                <a:latin typeface="ScalaSansLF-Bold" pitchFamily="2" charset="0"/>
              </a:defRPr>
            </a:lvl1pPr>
            <a:lvl2pPr marL="742950" indent="-285750" algn="l" defTabSz="457200" eaLnBrk="0" hangingPunct="0">
              <a:buClr>
                <a:schemeClr val="tx2"/>
              </a:buClr>
              <a:buChar char="•"/>
              <a:defRPr sz="13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algn="l" defTabSz="457200" eaLnBrk="0" hangingPunct="0">
              <a:buClr>
                <a:schemeClr val="tx2"/>
              </a:buClr>
              <a:buFont typeface="ScalaSansLF-Bold" pitchFamily="2" charset="0"/>
              <a:buChar char="–"/>
              <a:defRPr sz="13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algn="l" defTabSz="457200" eaLnBrk="0" hangingPunct="0">
              <a:buClr>
                <a:schemeClr val="tx2"/>
              </a:buClr>
              <a:buFont typeface="Wingdings" pitchFamily="2" charset="2"/>
              <a:buChar char="Ø"/>
              <a:defRPr sz="11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algn="l" defTabSz="457200" eaLnBrk="0" hangingPunct="0"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 sz="11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 algn="r" eaLnBrk="1" hangingPunct="1"/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Source: Piper </a:t>
            </a:r>
            <a:r>
              <a:rPr lang="en-US" altLang="en-US" sz="1200" i="1" dirty="0" err="1">
                <a:solidFill>
                  <a:schemeClr val="bg1"/>
                </a:solidFill>
                <a:latin typeface="+mn-lt"/>
              </a:rPr>
              <a:t>Jaffray</a:t>
            </a: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 Technical Research</a:t>
            </a:r>
          </a:p>
        </p:txBody>
      </p:sp>
      <p:pic>
        <p:nvPicPr>
          <p:cNvPr id="1054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230694"/>
            <a:ext cx="41417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230694"/>
            <a:ext cx="41290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783394"/>
            <a:ext cx="4129087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783394"/>
            <a:ext cx="41148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Sectors Making New Highs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1" y="1562418"/>
            <a:ext cx="8255518" cy="44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65670" y="6090707"/>
            <a:ext cx="3254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Source: Bloomberg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938" y="114100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Aft>
                <a:spcPts val="1000"/>
              </a:spcAft>
            </a:pPr>
            <a:r>
              <a:rPr lang="en-GB" sz="1800" dirty="0">
                <a:solidFill>
                  <a:schemeClr val="bg1"/>
                </a:solidFill>
                <a:latin typeface="+mn-lt"/>
              </a:rPr>
              <a:t>Consumer Staples XLP</a:t>
            </a:r>
          </a:p>
        </p:txBody>
      </p:sp>
    </p:spTree>
    <p:extLst>
      <p:ext uri="{BB962C8B-B14F-4D97-AF65-F5344CB8AC3E}">
        <p14:creationId xmlns:p14="http://schemas.microsoft.com/office/powerpoint/2010/main" val="10024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Sectors </a:t>
            </a:r>
            <a:r>
              <a:rPr lang="en-GB" dirty="0"/>
              <a:t>In Neutral Trends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2918"/>
            <a:ext cx="8229600" cy="444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2302" y="12148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n-lt"/>
              </a:rPr>
              <a:t>Consumer Discretionary XLY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65670" y="6220097"/>
            <a:ext cx="3254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340618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Engine of Europe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2" y="1651678"/>
            <a:ext cx="8491390" cy="458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203" y="119645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+mn-lt"/>
              </a:rPr>
              <a:t>DAX Index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65670" y="6289105"/>
            <a:ext cx="3254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34417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Strong Middle East</a:t>
            </a:r>
            <a:endParaRPr lang="en-GB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2918"/>
            <a:ext cx="8229600" cy="4440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938" y="1205085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n-lt"/>
              </a:rPr>
              <a:t>Gulf States Index (MES)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65670" y="6289105"/>
            <a:ext cx="3254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13899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 That Glitters…</a:t>
            </a:r>
            <a:endParaRPr lang="en-GB" dirty="0"/>
          </a:p>
        </p:txBody>
      </p:sp>
      <p:pic>
        <p:nvPicPr>
          <p:cNvPr id="7171" name="Picture 3" descr="C:\Users\SALLY-PC\AppData\Local\Microsoft\Windows\Temporary Internet Files\Content.Outlook\G93OEQ0X\Fig 16-Gold weekly 5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3813"/>
            <a:ext cx="8254365" cy="445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059" y="1196459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+mn-lt"/>
              </a:rPr>
              <a:t>Gold (XAU)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65670" y="6289105"/>
            <a:ext cx="3254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Source: Bloomberg</a:t>
            </a:r>
          </a:p>
        </p:txBody>
      </p:sp>
    </p:spTree>
    <p:extLst>
      <p:ext uri="{BB962C8B-B14F-4D97-AF65-F5344CB8AC3E}">
        <p14:creationId xmlns:p14="http://schemas.microsoft.com/office/powerpoint/2010/main" val="26093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rgbClr val="8DC63F"/>
                </a:solidFill>
              </a:rPr>
              <a:t>Disclaimer</a:t>
            </a:r>
            <a:endParaRPr lang="en-US" dirty="0">
              <a:solidFill>
                <a:srgbClr val="8DC6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61" y="1381125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use with </a:t>
            </a:r>
            <a:r>
              <a:rPr lang="en-US" sz="1600" i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Professional </a:t>
            </a:r>
            <a:r>
              <a:rPr lang="en-US" sz="1600" i="1" cap="all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investors only</a:t>
            </a:r>
            <a:r>
              <a:rPr lang="en-US" sz="1600" i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</a:p>
          <a:p>
            <a:pPr>
              <a:buNone/>
            </a:pPr>
            <a:r>
              <a:rPr lang="en-US" sz="1600" i="1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66700" indent="0">
              <a:buNone/>
            </a:pPr>
            <a:r>
              <a:rPr lang="en-US" sz="16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document contains general information only and is not to be acted upon without obtaining specific legal, tax and investment advice from a licensed professional. It is not an offer or solicitation to invest with Altaira Limited. Past performance is not an indication of future returns. </a:t>
            </a:r>
            <a:r>
              <a:rPr lang="en-US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Unless stated otherwise, the source of data is Bloomberg.</a:t>
            </a:r>
            <a:endParaRPr lang="en-US" sz="16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643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dirty="0" smtClean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400" dirty="0" smtClean="0"/>
              <a:t>March </a:t>
            </a:r>
            <a:r>
              <a:rPr lang="en-GB" sz="4400" dirty="0"/>
              <a:t>2009: " A Generational Low"</a:t>
            </a:r>
          </a:p>
        </p:txBody>
      </p:sp>
    </p:spTree>
    <p:extLst>
      <p:ext uri="{BB962C8B-B14F-4D97-AF65-F5344CB8AC3E}">
        <p14:creationId xmlns:p14="http://schemas.microsoft.com/office/powerpoint/2010/main" val="10270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Early 1960 Bull Market And Today's Market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683035"/>
            <a:ext cx="8229600" cy="4525963"/>
          </a:xfrm>
        </p:spPr>
        <p:txBody>
          <a:bodyPr/>
          <a:lstStyle/>
          <a:p>
            <a:endParaRPr lang="en-GB" dirty="0" smtClean="0"/>
          </a:p>
          <a:p>
            <a:pPr algn="ctr"/>
            <a:r>
              <a:rPr lang="en-GB" sz="4000" dirty="0" smtClean="0"/>
              <a:t>Low </a:t>
            </a:r>
            <a:r>
              <a:rPr lang="en-GB" sz="4000" dirty="0"/>
              <a:t>Interest </a:t>
            </a:r>
            <a:r>
              <a:rPr lang="en-GB" sz="4000" dirty="0" smtClean="0"/>
              <a:t>Rates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 smtClean="0"/>
              <a:t>Low </a:t>
            </a:r>
            <a:r>
              <a:rPr lang="en-GB" sz="4000" dirty="0"/>
              <a:t>Inflation</a:t>
            </a:r>
          </a:p>
        </p:txBody>
      </p:sp>
    </p:spTree>
    <p:extLst>
      <p:ext uri="{BB962C8B-B14F-4D97-AF65-F5344CB8AC3E}">
        <p14:creationId xmlns:p14="http://schemas.microsoft.com/office/powerpoint/2010/main" val="12242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Box 25"/>
          <p:cNvSpPr txBox="1">
            <a:spLocks noChangeArrowheads="1"/>
          </p:cNvSpPr>
          <p:nvPr/>
        </p:nvSpPr>
        <p:spPr bwMode="auto">
          <a:xfrm>
            <a:off x="1371600" y="5418638"/>
            <a:ext cx="63687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Source: “</a:t>
            </a:r>
            <a:r>
              <a:rPr lang="en-US" sz="1600" i="1" dirty="0">
                <a:solidFill>
                  <a:schemeClr val="bg1"/>
                </a:solidFill>
                <a:latin typeface="Arial" pitchFamily="34" charset="0"/>
              </a:rPr>
              <a:t>The Fourth Mega Market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</a:rPr>
              <a:t>”, Ralph J. Acampora, CMT </a:t>
            </a:r>
          </a:p>
        </p:txBody>
      </p:sp>
      <p:sp>
        <p:nvSpPr>
          <p:cNvPr id="29701" name="Title 1"/>
          <p:cNvSpPr txBox="1">
            <a:spLocks/>
          </p:cNvSpPr>
          <p:nvPr/>
        </p:nvSpPr>
        <p:spPr bwMode="auto">
          <a:xfrm>
            <a:off x="687411" y="904453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Webdings" pitchFamily="18" charset="2"/>
                <a:cs typeface="Arial" pitchFamily="34" charset="0"/>
              </a:defRPr>
            </a:lvl9pPr>
          </a:lstStyle>
          <a:p>
            <a:pPr eaLnBrk="1" hangingPunct="1"/>
            <a:endParaRPr lang="en-US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215" y="36923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Structural Investor Sentiment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309" y="2762565"/>
            <a:ext cx="3167011" cy="1155017"/>
            <a:chOff x="123287" y="2837995"/>
            <a:chExt cx="3167011" cy="1155017"/>
          </a:xfrm>
        </p:grpSpPr>
        <p:sp>
          <p:nvSpPr>
            <p:cNvPr id="43012" name="TextBox 5"/>
            <p:cNvSpPr txBox="1">
              <a:spLocks noChangeArrowheads="1"/>
            </p:cNvSpPr>
            <p:nvPr/>
          </p:nvSpPr>
          <p:spPr bwMode="auto">
            <a:xfrm rot="-795174">
              <a:off x="125333" y="2837995"/>
              <a:ext cx="31649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Calibri"/>
                  <a:cs typeface="Calibri"/>
                </a:rPr>
                <a:t>Disbelief/Fear</a:t>
              </a:r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 rot="20768415">
              <a:off x="123287" y="3531347"/>
              <a:ext cx="27142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>
                  <a:solidFill>
                    <a:srgbClr val="8CC63F"/>
                  </a:solidFill>
                  <a:latin typeface="Calibri"/>
                  <a:cs typeface="Calibri"/>
                </a:rPr>
                <a:t>Quality Bluechips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59696" y="2582867"/>
            <a:ext cx="2525004" cy="987407"/>
            <a:chOff x="2959696" y="2582867"/>
            <a:chExt cx="2525004" cy="987407"/>
          </a:xfrm>
        </p:grpSpPr>
        <p:sp>
          <p:nvSpPr>
            <p:cNvPr id="17" name="TextBox 5"/>
            <p:cNvSpPr txBox="1">
              <a:spLocks noChangeArrowheads="1"/>
            </p:cNvSpPr>
            <p:nvPr/>
          </p:nvSpPr>
          <p:spPr bwMode="auto">
            <a:xfrm rot="-780000">
              <a:off x="2959696" y="2582867"/>
              <a:ext cx="21399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Calibri"/>
                  <a:cs typeface="Calibri"/>
                </a:rPr>
                <a:t>Belief/Trust</a:t>
              </a:r>
            </a:p>
          </p:txBody>
        </p:sp>
        <p:sp>
          <p:nvSpPr>
            <p:cNvPr id="18" name="TextBox 5"/>
            <p:cNvSpPr txBox="1">
              <a:spLocks noChangeArrowheads="1"/>
            </p:cNvSpPr>
            <p:nvPr/>
          </p:nvSpPr>
          <p:spPr bwMode="auto">
            <a:xfrm rot="20768415">
              <a:off x="3293950" y="3108609"/>
              <a:ext cx="21907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solidFill>
                    <a:srgbClr val="8CC63F"/>
                  </a:solidFill>
                  <a:latin typeface="Calibri"/>
                  <a:cs typeface="Calibri"/>
                </a:rPr>
                <a:t>Secondaries</a:t>
              </a:r>
              <a:endParaRPr lang="en-US" dirty="0">
                <a:solidFill>
                  <a:srgbClr val="8CC63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60572" y="2067178"/>
            <a:ext cx="3729841" cy="1116784"/>
            <a:chOff x="5660572" y="2067178"/>
            <a:chExt cx="3729841" cy="1116784"/>
          </a:xfrm>
        </p:grpSpPr>
        <p:sp>
          <p:nvSpPr>
            <p:cNvPr id="19" name="TextBox 5"/>
            <p:cNvSpPr txBox="1">
              <a:spLocks noChangeArrowheads="1"/>
            </p:cNvSpPr>
            <p:nvPr/>
          </p:nvSpPr>
          <p:spPr bwMode="auto">
            <a:xfrm rot="-830130">
              <a:off x="5660572" y="2067178"/>
              <a:ext cx="37298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Calibri"/>
                  <a:cs typeface="Calibri"/>
                </a:rPr>
                <a:t>Complacency/Greed</a:t>
              </a:r>
            </a:p>
          </p:txBody>
        </p:sp>
        <p:sp>
          <p:nvSpPr>
            <p:cNvPr id="20" name="TextBox 5"/>
            <p:cNvSpPr txBox="1">
              <a:spLocks noChangeArrowheads="1"/>
            </p:cNvSpPr>
            <p:nvPr/>
          </p:nvSpPr>
          <p:spPr bwMode="auto">
            <a:xfrm rot="20768415">
              <a:off x="5709572" y="2722297"/>
              <a:ext cx="317381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Webdings" pitchFamily="18" charset="2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dirty="0" smtClean="0">
                  <a:solidFill>
                    <a:srgbClr val="8CC63F"/>
                  </a:solidFill>
                  <a:latin typeface="Calibri"/>
                  <a:cs typeface="Calibri"/>
                </a:rPr>
                <a:t>Speculative/Junk</a:t>
              </a:r>
              <a:endParaRPr lang="en-US" dirty="0">
                <a:solidFill>
                  <a:srgbClr val="8CC63F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4" name="Group 24"/>
          <p:cNvGrpSpPr>
            <a:grpSpLocks/>
          </p:cNvGrpSpPr>
          <p:nvPr/>
        </p:nvGrpSpPr>
        <p:grpSpPr bwMode="auto">
          <a:xfrm rot="-812303">
            <a:off x="79248" y="2846010"/>
            <a:ext cx="8478677" cy="609600"/>
            <a:chOff x="1981200" y="4495800"/>
            <a:chExt cx="5943600" cy="6096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1961821" y="4468692"/>
              <a:ext cx="3962400" cy="304800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>
              <a:off x="3962288" y="4800155"/>
              <a:ext cx="3962400" cy="304800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3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Five Years Of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30" y="1760688"/>
            <a:ext cx="8229600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sz="2800" dirty="0" smtClean="0"/>
              <a:t>2009/2011 </a:t>
            </a:r>
            <a:r>
              <a:rPr lang="en-GB" sz="2800" dirty="0"/>
              <a:t>- The Fear </a:t>
            </a:r>
            <a:r>
              <a:rPr lang="en-GB" sz="2800" dirty="0" smtClean="0"/>
              <a:t>of </a:t>
            </a:r>
            <a:r>
              <a:rPr lang="en-GB" sz="2800" dirty="0"/>
              <a:t>A World Depression </a:t>
            </a:r>
          </a:p>
          <a:p>
            <a:pPr algn="ctr"/>
            <a:r>
              <a:rPr lang="en-GB" sz="2800" dirty="0" smtClean="0"/>
              <a:t>2010/2011 </a:t>
            </a:r>
            <a:r>
              <a:rPr lang="en-GB" sz="2800" dirty="0"/>
              <a:t>- The European Crisis - "The PIIGS" </a:t>
            </a:r>
          </a:p>
          <a:p>
            <a:pPr algn="ctr"/>
            <a:r>
              <a:rPr lang="en-GB" sz="2800" dirty="0"/>
              <a:t> </a:t>
            </a:r>
            <a:r>
              <a:rPr lang="en-GB" sz="2800" dirty="0" smtClean="0"/>
              <a:t>2011 </a:t>
            </a:r>
            <a:r>
              <a:rPr lang="en-GB" sz="2800" dirty="0"/>
              <a:t>- US Downgrade By S&amp;P </a:t>
            </a:r>
          </a:p>
          <a:p>
            <a:pPr algn="ctr"/>
            <a:r>
              <a:rPr lang="en-GB" sz="2800" dirty="0" smtClean="0"/>
              <a:t>2012 </a:t>
            </a:r>
            <a:r>
              <a:rPr lang="en-GB" sz="2800" dirty="0"/>
              <a:t>- "The Arab Spring"</a:t>
            </a:r>
          </a:p>
          <a:p>
            <a:pPr algn="ctr"/>
            <a:r>
              <a:rPr lang="en-GB" sz="2800" dirty="0" smtClean="0"/>
              <a:t>2012/2013 </a:t>
            </a:r>
            <a:r>
              <a:rPr lang="en-GB" sz="2800" dirty="0"/>
              <a:t>- Global Slowdown</a:t>
            </a:r>
          </a:p>
          <a:p>
            <a:pPr algn="ctr"/>
            <a:r>
              <a:rPr lang="en-GB" sz="2800" dirty="0" smtClean="0"/>
              <a:t>2013 </a:t>
            </a:r>
            <a:r>
              <a:rPr lang="en-GB" sz="2800" dirty="0"/>
              <a:t>- US Fiscal Cliff</a:t>
            </a:r>
          </a:p>
          <a:p>
            <a:pPr algn="ctr"/>
            <a:r>
              <a:rPr lang="en-GB" sz="2800" dirty="0" smtClean="0"/>
              <a:t>2013 </a:t>
            </a:r>
            <a:r>
              <a:rPr lang="en-GB" sz="2800" dirty="0"/>
              <a:t>- Sequester</a:t>
            </a:r>
          </a:p>
          <a:p>
            <a:pPr algn="ctr"/>
            <a:r>
              <a:rPr lang="en-GB" sz="2800" dirty="0" smtClean="0"/>
              <a:t>2013 </a:t>
            </a:r>
            <a:r>
              <a:rPr lang="en-GB" sz="2800" dirty="0"/>
              <a:t>- Syrian Chemical Weapons</a:t>
            </a:r>
          </a:p>
          <a:p>
            <a:pPr algn="ctr"/>
            <a:r>
              <a:rPr lang="en-GB" sz="2800" dirty="0" smtClean="0"/>
              <a:t>2014 </a:t>
            </a:r>
            <a:r>
              <a:rPr lang="en-GB" sz="2800" dirty="0"/>
              <a:t>- Russia/Crimea/Ukraine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3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S&amp;P </a:t>
            </a:r>
            <a:r>
              <a:rPr lang="en-GB" sz="3200" dirty="0" smtClean="0"/>
              <a:t>500 </a:t>
            </a:r>
            <a:r>
              <a:rPr lang="en-GB" sz="3200" dirty="0"/>
              <a:t>Annual Performance During The First Five Years Of This Secular Bull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429309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45444"/>
              </p:ext>
            </p:extLst>
          </p:nvPr>
        </p:nvGraphicFramePr>
        <p:xfrm>
          <a:off x="1331640" y="2564904"/>
          <a:ext cx="5904656" cy="210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5723"/>
                <a:gridCol w="1768933"/>
              </a:tblGrid>
              <a:tr h="4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March 2009 Low To The Year End of 2009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+53.81%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2010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+14.23%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2011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+ 2.20%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2012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+14.53%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853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2013 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+29.67%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014843" y="5597865"/>
            <a:ext cx="3197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 smtClean="0">
                <a:solidFill>
                  <a:schemeClr val="bg1"/>
                </a:solidFill>
                <a:latin typeface="+mn-lt"/>
              </a:rPr>
              <a:t>Source</a:t>
            </a:r>
            <a:r>
              <a:rPr lang="en-GB" sz="1200" i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GB" sz="1200" i="1" dirty="0" smtClean="0">
                <a:solidFill>
                  <a:schemeClr val="bg1"/>
                </a:solidFill>
                <a:latin typeface="+mn-lt"/>
              </a:rPr>
              <a:t>Thomson-Reuters in US$</a:t>
            </a:r>
            <a:endParaRPr lang="en-GB" sz="1200" dirty="0">
              <a:solidFill>
                <a:schemeClr val="bg1"/>
              </a:solidFill>
              <a:latin typeface="+mn-lt"/>
            </a:endParaRP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8567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"</a:t>
            </a:r>
            <a:r>
              <a:rPr lang="en-GB" dirty="0"/>
              <a:t>Melt-Up" Versus "A Bubble"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000" dirty="0"/>
              <a:t>Performance from December 2013 to their respective peaks in early 2014*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830039"/>
              </p:ext>
            </p:extLst>
          </p:nvPr>
        </p:nvGraphicFramePr>
        <p:xfrm>
          <a:off x="755575" y="2329655"/>
          <a:ext cx="7344817" cy="2432304"/>
        </p:xfrm>
        <a:graphic>
          <a:graphicData uri="http://schemas.openxmlformats.org/drawingml/2006/table">
            <a:tbl>
              <a:tblPr/>
              <a:tblGrid>
                <a:gridCol w="3816426"/>
                <a:gridCol w="1800200"/>
                <a:gridCol w="1728191"/>
              </a:tblGrid>
              <a:tr h="33706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22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Dow Jones Industrial Average 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+3.46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 Apr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72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S&amp;P 500 Index 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+4.94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Apr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46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NASDAQ Composite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+7.57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 Mar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3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PHLX Semiconductor Sector Index (SOX) 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+17.98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 Apr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56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S&amp;P Mid-Cap Index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+7.02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 Apr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65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Russell 2000 Index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+6.15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Mar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6908800" y="8543925"/>
            <a:ext cx="3148013" cy="1844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1560" y="5589240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  <a:latin typeface="+mn-lt"/>
              </a:rPr>
              <a:t>* Based on intraday highs and intraday lows, Source: Thomson-Reuters</a:t>
            </a:r>
          </a:p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18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Stealth Bear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Recent High Fliers Being Liquidated In The First &amp; Second Quarter </a:t>
            </a:r>
          </a:p>
          <a:p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95936" y="1700808"/>
            <a:ext cx="3254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662817"/>
              </p:ext>
            </p:extLst>
          </p:nvPr>
        </p:nvGraphicFramePr>
        <p:xfrm>
          <a:off x="1331640" y="2605004"/>
          <a:ext cx="5976663" cy="2874529"/>
        </p:xfrm>
        <a:graphic>
          <a:graphicData uri="http://schemas.openxmlformats.org/drawingml/2006/table">
            <a:tbl>
              <a:tblPr/>
              <a:tblGrid>
                <a:gridCol w="1540033"/>
                <a:gridCol w="2107128"/>
                <a:gridCol w="2329502"/>
              </a:tblGrid>
              <a:tr h="40644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Peak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Decline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Facebook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 Mar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-24.21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83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Amazon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21 Jan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-28.23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2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Twitter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 Dec 13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-58.95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Yelp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Mar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-49.06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11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Tesla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Mar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-29.23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Netflix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 Mar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-30.76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36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Zinga</a:t>
                      </a:r>
                      <a:endParaRPr lang="en-GB" sz="1800" kern="14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 Mar 14</a:t>
                      </a: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kern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-39.82</a:t>
                      </a: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Control 3"/>
          <p:cNvSpPr>
            <a:spLocks noChangeArrowheads="1" noChangeShapeType="1"/>
          </p:cNvSpPr>
          <p:nvPr/>
        </p:nvSpPr>
        <p:spPr bwMode="auto">
          <a:xfrm>
            <a:off x="3552825" y="8413750"/>
            <a:ext cx="3133725" cy="18526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889625" y="6268332"/>
            <a:ext cx="325437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en-US" sz="1200" i="1" dirty="0">
                <a:solidFill>
                  <a:schemeClr val="bg1"/>
                </a:solidFill>
                <a:latin typeface="+mn-lt"/>
              </a:rPr>
              <a:t>Source: Thomson-Reuters </a:t>
            </a:r>
          </a:p>
        </p:txBody>
      </p:sp>
    </p:spTree>
    <p:extLst>
      <p:ext uri="{BB962C8B-B14F-4D97-AF65-F5344CB8AC3E}">
        <p14:creationId xmlns:p14="http://schemas.microsoft.com/office/powerpoint/2010/main" val="94325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dirty="0" smtClean="0"/>
              <a:t>"</a:t>
            </a:r>
            <a:r>
              <a:rPr lang="en-GB" sz="4000" dirty="0"/>
              <a:t>Rotation Is The Life-Line </a:t>
            </a:r>
            <a:endParaRPr lang="en-GB" sz="4000" dirty="0" smtClean="0"/>
          </a:p>
          <a:p>
            <a:pPr marL="0" indent="0" algn="ctr">
              <a:buNone/>
            </a:pPr>
            <a:r>
              <a:rPr lang="en-GB" sz="4000" dirty="0" smtClean="0"/>
              <a:t>Of </a:t>
            </a:r>
            <a:r>
              <a:rPr lang="en-GB" sz="4000" dirty="0"/>
              <a:t>Every Secular Bull Market"</a:t>
            </a:r>
          </a:p>
        </p:txBody>
      </p:sp>
    </p:spTree>
    <p:extLst>
      <p:ext uri="{BB962C8B-B14F-4D97-AF65-F5344CB8AC3E}">
        <p14:creationId xmlns:p14="http://schemas.microsoft.com/office/powerpoint/2010/main" val="77603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480</Words>
  <Application>Microsoft Office PowerPoint</Application>
  <PresentationFormat>On-screen Show (4:3)</PresentationFormat>
  <Paragraphs>126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Custom Design</vt:lpstr>
      <vt:lpstr>1_Custom Design</vt:lpstr>
      <vt:lpstr>The Anatomy  Of A Secular Bull Market </vt:lpstr>
      <vt:lpstr>PowerPoint Presentation</vt:lpstr>
      <vt:lpstr>The Early 1960 Bull Market And Today's Market Environment</vt:lpstr>
      <vt:lpstr>Structural Investor Sentiment</vt:lpstr>
      <vt:lpstr>Five Years Of Problems</vt:lpstr>
      <vt:lpstr>S&amp;P 500 Annual Performance During The First Five Years Of This Secular Bull Market</vt:lpstr>
      <vt:lpstr>"Melt-Up" Versus "A Bubble"</vt:lpstr>
      <vt:lpstr>Stealth Bear Market</vt:lpstr>
      <vt:lpstr>PowerPoint Presentation</vt:lpstr>
      <vt:lpstr>PowerPoint Presentation</vt:lpstr>
      <vt:lpstr>PowerPoint Presentation</vt:lpstr>
      <vt:lpstr>Sectors Making New Highs</vt:lpstr>
      <vt:lpstr>Sectors In Neutral Trends</vt:lpstr>
      <vt:lpstr>The Engine of Europe</vt:lpstr>
      <vt:lpstr>The Strong Middle East</vt:lpstr>
      <vt:lpstr>All That Glitters…</vt:lpstr>
      <vt:lpstr>Disclaimer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Moore</dc:creator>
  <cp:lastModifiedBy>Greg Woods</cp:lastModifiedBy>
  <cp:revision>492</cp:revision>
  <cp:lastPrinted>2013-02-28T15:00:32Z</cp:lastPrinted>
  <dcterms:created xsi:type="dcterms:W3CDTF">2010-09-02T02:28:40Z</dcterms:created>
  <dcterms:modified xsi:type="dcterms:W3CDTF">2014-05-19T18:29:52Z</dcterms:modified>
</cp:coreProperties>
</file>