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notesMasterIdLst>
    <p:notesMasterId r:id="rId10"/>
  </p:notesMasterIdLst>
  <p:sldIdLst>
    <p:sldId id="258" r:id="rId2"/>
    <p:sldId id="319" r:id="rId3"/>
    <p:sldId id="368" r:id="rId4"/>
    <p:sldId id="364" r:id="rId5"/>
    <p:sldId id="365" r:id="rId6"/>
    <p:sldId id="367" r:id="rId7"/>
    <p:sldId id="369" r:id="rId8"/>
    <p:sldId id="370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A1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51" autoAdjust="0"/>
    <p:restoredTop sz="94375" autoAdjust="0"/>
  </p:normalViewPr>
  <p:slideViewPr>
    <p:cSldViewPr>
      <p:cViewPr>
        <p:scale>
          <a:sx n="73" d="100"/>
          <a:sy n="73" d="100"/>
        </p:scale>
        <p:origin x="-99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768" y="53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defTabSz="931726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algn="r" defTabSz="931726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defTabSz="931726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algn="r" defTabSz="931726">
              <a:defRPr sz="1200"/>
            </a:lvl1pPr>
          </a:lstStyle>
          <a:p>
            <a:pPr>
              <a:defRPr/>
            </a:pPr>
            <a:fld id="{B6F53930-99B2-4567-A210-EF4B27E4FE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38191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AE4276A-3567-4825-9487-D505783C8070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8A56-3673-4E42-883F-360D53A3A214}" type="datetimeFigureOut">
              <a:rPr lang="en-US" smtClean="0">
                <a:solidFill>
                  <a:prstClr val="black"/>
                </a:solidFill>
              </a:rPr>
              <a:pPr/>
              <a:t>6/6/2014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6FFE-08B8-448D-AC77-66E081F8716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209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8A56-3673-4E42-883F-360D53A3A214}" type="datetimeFigureOut">
              <a:rPr lang="en-US" smtClean="0">
                <a:solidFill>
                  <a:prstClr val="black"/>
                </a:solidFill>
              </a:rPr>
              <a:pPr/>
              <a:t>6/6/2014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6FFE-08B8-448D-AC77-66E081F8716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94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8A56-3673-4E42-883F-360D53A3A214}" type="datetimeFigureOut">
              <a:rPr lang="en-US" smtClean="0">
                <a:solidFill>
                  <a:prstClr val="black"/>
                </a:solidFill>
              </a:rPr>
              <a:pPr/>
              <a:t>6/6/2014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6FFE-08B8-448D-AC77-66E081F8716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454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1707A-44A2-4F03-8C34-357DBA50670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823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9" descr="C:\Documents and Settings\Rami\Desktop\Ramis Work\PresPro\Templates_08_August_2004\JPGS\PPP_SABST_TLE_Railin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2" b="2940"/>
          <a:stretch/>
        </p:blipFill>
        <p:spPr bwMode="auto">
          <a:xfrm>
            <a:off x="0" y="275771"/>
            <a:ext cx="9144000" cy="6380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0214" y="152400"/>
            <a:ext cx="9612814" cy="5407208"/>
          </a:xfrm>
          <a:prstGeom prst="rect">
            <a:avLst/>
          </a:prstGeom>
          <a:effectLst>
            <a:softEdge rad="571500"/>
          </a:effec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181600"/>
            <a:ext cx="182880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8"/>
          <p:cNvSpPr txBox="1">
            <a:spLocks noChangeArrowheads="1"/>
          </p:cNvSpPr>
          <p:nvPr userDrawn="1"/>
        </p:nvSpPr>
        <p:spPr bwMode="auto">
          <a:xfrm>
            <a:off x="6324600" y="6145213"/>
            <a:ext cx="2819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600" smtClean="0">
                <a:solidFill>
                  <a:srgbClr val="FFFFFF"/>
                </a:solidFill>
              </a:rPr>
              <a:t>Partner Conference 2014</a:t>
            </a: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12700" y="4903788"/>
            <a:ext cx="6400800" cy="1752600"/>
          </a:xfrm>
          <a:prstGeom prst="rect">
            <a:avLst/>
          </a:prstGeom>
          <a:solidFill>
            <a:srgbClr val="000066">
              <a:alpha val="72157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16" y="4925358"/>
            <a:ext cx="6400800" cy="954673"/>
          </a:xfrm>
          <a:noFill/>
        </p:spPr>
        <p:txBody>
          <a:bodyPr/>
          <a:lstStyle>
            <a:lvl1pPr algn="ctr">
              <a:defRPr sz="4000">
                <a:solidFill>
                  <a:srgbClr val="FFFF99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16" y="5803831"/>
            <a:ext cx="6400800" cy="862013"/>
          </a:xfrm>
          <a:noFill/>
        </p:spPr>
        <p:txBody>
          <a:bodyPr/>
          <a:lstStyle>
            <a:lvl1pPr marL="0" indent="0" algn="ctr">
              <a:buFontTx/>
              <a:buNone/>
              <a:defRPr i="1">
                <a:solidFill>
                  <a:srgbClr val="FFFF99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152400" y="6678613"/>
            <a:ext cx="1905000" cy="165100"/>
          </a:xfrm>
        </p:spPr>
        <p:txBody>
          <a:bodyPr/>
          <a:lstStyle>
            <a:lvl1pPr>
              <a:defRPr sz="11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038975" y="6678613"/>
            <a:ext cx="1905000" cy="165100"/>
          </a:xfrm>
        </p:spPr>
        <p:txBody>
          <a:bodyPr/>
          <a:lstStyle>
            <a:lvl1pPr>
              <a:defRPr sz="11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8278932-A20E-445D-B5C1-E51B70B80A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1"/>
          <p:cNvSpPr/>
          <p:nvPr userDrawn="1"/>
        </p:nvSpPr>
        <p:spPr bwMode="auto">
          <a:xfrm>
            <a:off x="0" y="0"/>
            <a:ext cx="9144000" cy="275771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40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3630" y="6629400"/>
            <a:ext cx="9158514" cy="228600"/>
          </a:xfrm>
          <a:prstGeom prst="rect">
            <a:avLst/>
          </a:prstGeom>
          <a:solidFill>
            <a:srgbClr val="A3AF0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40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56052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2" descr="C:\Documents and Settings\Rami\Desktop\Ramis Work\PresPro\Templates_08_August_2004\JPGS\PPP_SABST_TXT_Railing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743200"/>
            <a:ext cx="8305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6525" y="662463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900">
                <a:effectLst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2463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effectLst/>
              </a:defRPr>
            </a:lvl1pPr>
          </a:lstStyle>
          <a:p>
            <a:pPr>
              <a:defRPr/>
            </a:pPr>
            <a:fld id="{89E0EA4C-EA9B-45C3-A6EA-525C5CAE87C5}" type="slidenum">
              <a:rPr lang="en-US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pic>
        <p:nvPicPr>
          <p:cNvPr id="3" name="Content Placeholder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700" y="228600"/>
            <a:ext cx="1447800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7010400" y="995363"/>
            <a:ext cx="2133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200" smtClean="0">
                <a:solidFill>
                  <a:srgbClr val="FFFFFF"/>
                </a:solidFill>
              </a:rPr>
              <a:t>Partner Conference 2014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0" y="1447800"/>
            <a:ext cx="9144000" cy="1243013"/>
          </a:xfrm>
          <a:prstGeom prst="rect">
            <a:avLst/>
          </a:prstGeom>
          <a:solidFill>
            <a:srgbClr val="000066"/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 charset="0"/>
            </a:endParaRPr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447800"/>
            <a:ext cx="64325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pic>
        <p:nvPicPr>
          <p:cNvPr id="1034" name="Picture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1" t="9381" b="40530"/>
          <a:stretch>
            <a:fillRect/>
          </a:stretch>
        </p:blipFill>
        <p:spPr bwMode="auto">
          <a:xfrm>
            <a:off x="0" y="-28575"/>
            <a:ext cx="7105650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9833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rgbClr val="000066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000066"/>
          </a:solidFill>
          <a:latin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000066"/>
          </a:solidFill>
          <a:latin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rgbClr val="000066"/>
          </a:solidFill>
          <a:latin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316" y="4836527"/>
            <a:ext cx="6400800" cy="954673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Target Date Funds</a:t>
            </a:r>
            <a:endParaRPr lang="en-US" altLang="en-US" sz="3600" dirty="0" smtClean="0"/>
          </a:p>
        </p:txBody>
      </p:sp>
      <p:sp>
        <p:nvSpPr>
          <p:cNvPr id="3075" name="Rectangle 16"/>
          <p:cNvSpPr>
            <a:spLocks noGrp="1" noChangeArrowheads="1"/>
          </p:cNvSpPr>
          <p:nvPr>
            <p:ph type="subTitle" idx="1"/>
          </p:nvPr>
        </p:nvSpPr>
        <p:spPr>
          <a:xfrm>
            <a:off x="3316" y="5562600"/>
            <a:ext cx="6400800" cy="862013"/>
          </a:xfrm>
          <a:noFill/>
        </p:spPr>
        <p:txBody>
          <a:bodyPr/>
          <a:lstStyle/>
          <a:p>
            <a:pPr eaLnBrk="1" hangingPunct="1"/>
            <a:r>
              <a:rPr lang="en-US" altLang="en-US" sz="1600" b="1" i="1" dirty="0" smtClean="0"/>
              <a:t>Panelists</a:t>
            </a:r>
            <a:r>
              <a:rPr lang="en-US" altLang="en-US" sz="1600" dirty="0" smtClean="0"/>
              <a:t>:</a:t>
            </a:r>
          </a:p>
          <a:p>
            <a:pPr eaLnBrk="1" hangingPunct="1"/>
            <a:r>
              <a:rPr lang="en-US" altLang="en-US" sz="1600" b="1" i="1" dirty="0" smtClean="0"/>
              <a:t>John Doyle - American </a:t>
            </a:r>
            <a:r>
              <a:rPr lang="en-US" altLang="en-US" sz="1600" b="1" i="1" dirty="0" smtClean="0"/>
              <a:t>Funds | Jerome </a:t>
            </a:r>
            <a:r>
              <a:rPr lang="en-US" altLang="en-US" sz="1600" b="1" i="1" dirty="0" smtClean="0"/>
              <a:t>Clark – T. Rowe Price</a:t>
            </a:r>
          </a:p>
          <a:p>
            <a:pPr eaLnBrk="1" hangingPunct="1"/>
            <a:r>
              <a:rPr lang="en-US" altLang="en-US" sz="1600" b="1" i="1" dirty="0" smtClean="0"/>
              <a:t>Matthew </a:t>
            </a:r>
            <a:r>
              <a:rPr lang="en-US" altLang="en-US" sz="1600" b="1" i="1" dirty="0" err="1" smtClean="0"/>
              <a:t>Brancato</a:t>
            </a:r>
            <a:r>
              <a:rPr lang="en-US" altLang="en-US" sz="1600" b="1" i="1" dirty="0" smtClean="0"/>
              <a:t> – </a:t>
            </a:r>
            <a:r>
              <a:rPr lang="en-US" altLang="en-US" sz="1600" b="1" i="1" dirty="0" smtClean="0"/>
              <a:t>Vanguard | Moderated </a:t>
            </a:r>
            <a:r>
              <a:rPr lang="en-US" altLang="en-US" sz="1600" b="1" i="1" dirty="0" smtClean="0"/>
              <a:t>by</a:t>
            </a:r>
            <a:r>
              <a:rPr lang="en-US" altLang="en-US" sz="1600" b="1" i="1" dirty="0" smtClean="0"/>
              <a:t>: Gregory </a:t>
            </a:r>
            <a:r>
              <a:rPr lang="en-US" altLang="en-US" sz="1600" b="1" i="1" dirty="0" smtClean="0"/>
              <a:t>Woods – </a:t>
            </a:r>
            <a:r>
              <a:rPr lang="en-US" altLang="en-US" sz="1600" b="1" i="1" dirty="0" smtClean="0"/>
              <a:t>BPAS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Agenda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819400"/>
            <a:ext cx="8305800" cy="3810000"/>
          </a:xfrm>
        </p:spPr>
        <p:txBody>
          <a:bodyPr/>
          <a:lstStyle/>
          <a:p>
            <a:pPr marL="609600" indent="-609600" eaLnBrk="1" hangingPunct="1">
              <a:spcBef>
                <a:spcPts val="1200"/>
              </a:spcBef>
              <a:buFontTx/>
              <a:buAutoNum type="romanUcPeriod"/>
            </a:pPr>
            <a:r>
              <a:rPr lang="en-US" altLang="en-US" sz="2400" dirty="0" smtClean="0"/>
              <a:t>Introduction </a:t>
            </a:r>
            <a:r>
              <a:rPr lang="en-US" altLang="en-US" sz="2400" dirty="0" smtClean="0"/>
              <a:t>of Panelists</a:t>
            </a:r>
          </a:p>
          <a:p>
            <a:pPr marL="609600" indent="-609600" eaLnBrk="1" hangingPunct="1">
              <a:spcBef>
                <a:spcPts val="1200"/>
              </a:spcBef>
              <a:buFontTx/>
              <a:buAutoNum type="romanUcPeriod"/>
            </a:pPr>
            <a:r>
              <a:rPr lang="en-US" altLang="en-US" sz="2700" dirty="0" smtClean="0"/>
              <a:t>Brief </a:t>
            </a:r>
            <a:r>
              <a:rPr lang="en-US" altLang="en-US" sz="2700" dirty="0" smtClean="0"/>
              <a:t>description of </a:t>
            </a:r>
            <a:r>
              <a:rPr lang="en-US" altLang="en-US" sz="2700" dirty="0" smtClean="0"/>
              <a:t>Panelist </a:t>
            </a:r>
            <a:r>
              <a:rPr lang="en-US" altLang="en-US" sz="2700" dirty="0" smtClean="0"/>
              <a:t>funds</a:t>
            </a:r>
          </a:p>
          <a:p>
            <a:pPr marL="1009650" lvl="1" indent="-609600" eaLnBrk="1" hangingPunct="1">
              <a:spcBef>
                <a:spcPts val="1200"/>
              </a:spcBef>
              <a:buFont typeface="+mj-lt"/>
              <a:buAutoNum type="alphaLcPeriod"/>
            </a:pPr>
            <a:r>
              <a:rPr lang="en-US" altLang="en-US" sz="2400" dirty="0" smtClean="0"/>
              <a:t>Ideology behind the allocation and </a:t>
            </a:r>
            <a:r>
              <a:rPr lang="en-US" altLang="en-US" sz="2400" dirty="0" err="1" smtClean="0"/>
              <a:t>glidepath</a:t>
            </a:r>
            <a:endParaRPr lang="en-US" altLang="en-US" sz="2400" dirty="0" smtClean="0"/>
          </a:p>
          <a:p>
            <a:pPr marL="1009650" lvl="1" indent="-609600" eaLnBrk="1" hangingPunct="1">
              <a:spcBef>
                <a:spcPts val="1200"/>
              </a:spcBef>
              <a:buFont typeface="+mj-lt"/>
              <a:buAutoNum type="alphaLcPeriod"/>
            </a:pPr>
            <a:r>
              <a:rPr lang="en-US" altLang="en-US" sz="2400" dirty="0" smtClean="0"/>
              <a:t>Equity Exposure at 65 years old</a:t>
            </a:r>
          </a:p>
          <a:p>
            <a:pPr marL="1009650" lvl="1" indent="-609600" eaLnBrk="1" hangingPunct="1">
              <a:spcBef>
                <a:spcPts val="1200"/>
              </a:spcBef>
              <a:buFont typeface="+mj-lt"/>
              <a:buAutoNum type="alphaLcPeriod"/>
            </a:pPr>
            <a:r>
              <a:rPr lang="en-US" altLang="en-US" sz="2400" dirty="0" smtClean="0"/>
              <a:t>Asset Mix at Landing Point</a:t>
            </a:r>
          </a:p>
          <a:p>
            <a:pPr marL="1009650" lvl="1" indent="-609600" eaLnBrk="1" hangingPunct="1">
              <a:spcBef>
                <a:spcPts val="1200"/>
              </a:spcBef>
              <a:buFont typeface="+mj-lt"/>
              <a:buAutoNum type="alphaLcPeriod"/>
            </a:pPr>
            <a:r>
              <a:rPr lang="en-US" altLang="en-US" sz="2400" dirty="0"/>
              <a:t>Asset Allocation </a:t>
            </a:r>
            <a:r>
              <a:rPr lang="en-US" altLang="en-US" sz="2400" dirty="0" smtClean="0"/>
              <a:t>Decisions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Agenda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5023" y="2819400"/>
            <a:ext cx="82296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500">
                <a:solidFill>
                  <a:srgbClr val="000066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rgbClr val="000066"/>
                </a:solidFill>
                <a:latin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rgbClr val="000066"/>
                </a:solidFill>
                <a:latin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900">
                <a:solidFill>
                  <a:srgbClr val="000066"/>
                </a:solidFill>
                <a:latin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66"/>
                </a:solidFill>
                <a:latin typeface="Calibri" panose="020F050202020403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609600" indent="-609600" eaLnBrk="1" hangingPunct="1">
              <a:lnSpc>
                <a:spcPct val="114000"/>
              </a:lnSpc>
              <a:spcBef>
                <a:spcPts val="0"/>
              </a:spcBef>
              <a:buFont typeface="+mj-lt"/>
              <a:buAutoNum type="romanUcPeriod" startAt="3"/>
            </a:pPr>
            <a:r>
              <a:rPr lang="en-US" altLang="en-US" sz="2400" b="1" kern="0" dirty="0" smtClean="0"/>
              <a:t>Differentiation and Diversification</a:t>
            </a:r>
          </a:p>
          <a:p>
            <a:pPr marL="1009650" lvl="1" indent="-382588" eaLnBrk="1" hangingPunct="1">
              <a:lnSpc>
                <a:spcPct val="114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altLang="en-US" sz="1700" kern="0" dirty="0" smtClean="0"/>
              <a:t>Tactical vs Strategic and Active vs Passive</a:t>
            </a:r>
          </a:p>
          <a:p>
            <a:pPr marL="1009650" lvl="1" indent="-382588" eaLnBrk="1" hangingPunct="1">
              <a:lnSpc>
                <a:spcPct val="114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altLang="en-US" sz="2000" kern="0" dirty="0" smtClean="0"/>
              <a:t>Fixed Income Exposure throughout </a:t>
            </a:r>
            <a:r>
              <a:rPr lang="en-US" altLang="en-US" sz="2000" kern="0" dirty="0" err="1" smtClean="0"/>
              <a:t>Glidepath</a:t>
            </a:r>
            <a:endParaRPr lang="en-US" altLang="en-US" sz="2000" kern="0" dirty="0" smtClean="0"/>
          </a:p>
          <a:p>
            <a:pPr marL="1409700" lvl="2" indent="-377825" eaLnBrk="1" hangingPunct="1">
              <a:lnSpc>
                <a:spcPct val="114000"/>
              </a:lnSpc>
              <a:spcBef>
                <a:spcPts val="0"/>
              </a:spcBef>
              <a:buFont typeface="+mj-lt"/>
              <a:buAutoNum type="romanLcPeriod"/>
            </a:pPr>
            <a:r>
              <a:rPr lang="en-US" altLang="en-US" sz="2000" kern="0" dirty="0" smtClean="0"/>
              <a:t>Where is the Income being generated?  Risk?</a:t>
            </a:r>
          </a:p>
          <a:p>
            <a:pPr marL="1409700" lvl="2" indent="-377825" eaLnBrk="1" hangingPunct="1">
              <a:lnSpc>
                <a:spcPct val="114000"/>
              </a:lnSpc>
              <a:spcBef>
                <a:spcPts val="0"/>
              </a:spcBef>
              <a:buFont typeface="+mj-lt"/>
              <a:buAutoNum type="romanLcPeriod"/>
            </a:pPr>
            <a:r>
              <a:rPr lang="en-US" altLang="en-US" sz="2000" kern="0" dirty="0" smtClean="0"/>
              <a:t>Diversification – Foreign/EM Debt?  High Yield?</a:t>
            </a:r>
          </a:p>
          <a:p>
            <a:pPr marL="609600" indent="-609600" eaLnBrk="1" hangingPunct="1">
              <a:lnSpc>
                <a:spcPct val="114000"/>
              </a:lnSpc>
              <a:spcBef>
                <a:spcPts val="0"/>
              </a:spcBef>
              <a:buFont typeface="+mj-lt"/>
              <a:buAutoNum type="romanUcPeriod" startAt="3"/>
            </a:pPr>
            <a:r>
              <a:rPr lang="en-US" altLang="en-US" sz="2400" b="1" kern="0" dirty="0" smtClean="0"/>
              <a:t>Critical Nature of Getting these Funds Right</a:t>
            </a:r>
          </a:p>
          <a:p>
            <a:pPr marL="1084262" lvl="1" indent="-457200" eaLnBrk="1" hangingPunct="1">
              <a:lnSpc>
                <a:spcPct val="114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altLang="en-US" sz="2000" kern="0" dirty="0" smtClean="0"/>
              <a:t>~70% of retirement asset flows will be to TDFs by 2016</a:t>
            </a:r>
          </a:p>
          <a:p>
            <a:pPr marL="1084262" lvl="1" indent="-457200" eaLnBrk="1" hangingPunct="1">
              <a:lnSpc>
                <a:spcPct val="114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altLang="en-US" sz="2000" kern="0" dirty="0" smtClean="0"/>
              <a:t>Safeguards in case ’08 -’09 happens again</a:t>
            </a:r>
          </a:p>
          <a:p>
            <a:pPr marL="1084262" lvl="1" indent="-457200" eaLnBrk="1" hangingPunct="1">
              <a:lnSpc>
                <a:spcPct val="114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altLang="en-US" sz="2000" kern="0" dirty="0" smtClean="0"/>
              <a:t>What Innovations/Changes On the Horizon</a:t>
            </a:r>
          </a:p>
          <a:p>
            <a:pPr marL="1009650" lvl="1" indent="-609600" eaLnBrk="1" hangingPunct="1">
              <a:spcBef>
                <a:spcPts val="1200"/>
              </a:spcBef>
              <a:buFont typeface="+mj-lt"/>
              <a:buAutoNum type="alphaLcPeriod"/>
            </a:pPr>
            <a:endParaRPr lang="en-US" altLang="en-US" sz="2000" b="1" kern="0" dirty="0" smtClean="0"/>
          </a:p>
        </p:txBody>
      </p:sp>
    </p:spTree>
    <p:extLst>
      <p:ext uri="{BB962C8B-B14F-4D97-AF65-F5344CB8AC3E}">
        <p14:creationId xmlns:p14="http://schemas.microsoft.com/office/powerpoint/2010/main" val="2707287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1447800"/>
            <a:ext cx="9144000" cy="1219200"/>
          </a:xfrm>
        </p:spPr>
        <p:txBody>
          <a:bodyPr/>
          <a:lstStyle/>
          <a:p>
            <a:pPr algn="ctr"/>
            <a:r>
              <a:rPr lang="en-US" sz="3600" dirty="0" smtClean="0"/>
              <a:t>American Funds Target Date Retirement Series</a:t>
            </a:r>
            <a:endParaRPr lang="en-US" sz="36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1611532"/>
              </p:ext>
            </p:extLst>
          </p:nvPr>
        </p:nvGraphicFramePr>
        <p:xfrm>
          <a:off x="228600" y="2895600"/>
          <a:ext cx="8735786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8" name="Acrobat Document" r:id="rId3" imgW="5343144" imgH="2209800" progId="Acrobat.Document.11">
                  <p:embed/>
                </p:oleObj>
              </mc:Choice>
              <mc:Fallback>
                <p:oleObj name="Acrobat Document" r:id="rId3" imgW="5343144" imgH="2209800" progId="Acrobat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2895600"/>
                        <a:ext cx="8735786" cy="342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818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1600200"/>
            <a:ext cx="8001000" cy="868362"/>
          </a:xfrm>
        </p:spPr>
        <p:txBody>
          <a:bodyPr/>
          <a:lstStyle/>
          <a:p>
            <a:r>
              <a:rPr lang="en-US" sz="4000" dirty="0" smtClean="0"/>
              <a:t>T. Rowe Price Retirement Series</a:t>
            </a:r>
            <a:endParaRPr lang="en-US" sz="4000" dirty="0"/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43200"/>
            <a:ext cx="84582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481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447800"/>
            <a:ext cx="8382000" cy="1219200"/>
          </a:xfrm>
        </p:spPr>
        <p:txBody>
          <a:bodyPr/>
          <a:lstStyle/>
          <a:p>
            <a:pPr algn="ctr"/>
            <a:r>
              <a:rPr lang="en-US" sz="4000" dirty="0"/>
              <a:t>Vanguard Target Retirement Series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106"/>
          <a:stretch/>
        </p:blipFill>
        <p:spPr>
          <a:xfrm>
            <a:off x="152400" y="2971800"/>
            <a:ext cx="8686800" cy="3376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30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49250" y="1676400"/>
            <a:ext cx="6889750" cy="1219200"/>
          </a:xfrm>
        </p:spPr>
        <p:txBody>
          <a:bodyPr/>
          <a:lstStyle/>
          <a:p>
            <a:r>
              <a:rPr lang="en-US" sz="4000" dirty="0"/>
              <a:t>Questions?</a:t>
            </a: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  <p:pic>
        <p:nvPicPr>
          <p:cNvPr id="5" name="Picture 3" descr="C:\Users\SPlayman\AppData\Local\Microsoft\Windows\Temporary Internet Files\Content.IE5\JGKZKCBL\MC90043379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942" y="3010042"/>
            <a:ext cx="3238357" cy="3238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627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25462" y="1601094"/>
            <a:ext cx="6713538" cy="12192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FFFFFF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FFFFFF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FFFFFF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FFFFFF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FFFFFF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FFFFFF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FFFFFF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FFFFFF"/>
                </a:solidFill>
                <a:latin typeface="Arial" charset="0"/>
              </a:defRPr>
            </a:lvl9pPr>
          </a:lstStyle>
          <a:p>
            <a:r>
              <a:rPr lang="en-US" sz="4000" kern="0" smtClean="0"/>
              <a:t>Contact</a:t>
            </a:r>
            <a:endParaRPr lang="en-US" sz="4000" kern="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850939" y="3237585"/>
            <a:ext cx="5203115" cy="257107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500">
                <a:solidFill>
                  <a:srgbClr val="000066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rgbClr val="000066"/>
                </a:solidFill>
                <a:latin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rgbClr val="000066"/>
                </a:solidFill>
                <a:latin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900">
                <a:solidFill>
                  <a:srgbClr val="000066"/>
                </a:solidFill>
                <a:latin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66"/>
                </a:solidFill>
                <a:latin typeface="Calibri" panose="020F050202020403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/>
              <a:t>Greg Woods</a:t>
            </a:r>
            <a:endParaRPr lang="en-US" kern="0" dirty="0" smtClean="0"/>
          </a:p>
          <a:p>
            <a:pPr marL="0" indent="0">
              <a:buFontTx/>
              <a:buNone/>
            </a:pPr>
            <a:r>
              <a:rPr lang="en-US" kern="0" dirty="0" smtClean="0"/>
              <a:t>BPAS</a:t>
            </a:r>
            <a:endParaRPr lang="en-US" kern="0" dirty="0" smtClean="0"/>
          </a:p>
          <a:p>
            <a:pPr marL="0" indent="0">
              <a:buFontTx/>
              <a:buNone/>
            </a:pPr>
            <a:r>
              <a:rPr lang="en-US" kern="0" dirty="0" smtClean="0"/>
              <a:t>gwoods@bpas.com</a:t>
            </a:r>
            <a:endParaRPr lang="en-US" kern="0" dirty="0"/>
          </a:p>
        </p:txBody>
      </p:sp>
      <p:pic>
        <p:nvPicPr>
          <p:cNvPr id="4" name="Picture 2" descr="C:\Users\SPlayman\AppData\Local\Microsoft\Windows\Temporary Internet Files\Content.IE5\24VTMA2H\MC900441958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62" y="2963862"/>
            <a:ext cx="3219829" cy="1062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2B1707A-44A2-4F03-8C34-357DBA50670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62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P_SABST_TXT_Rail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</Template>
  <TotalTime>2190</TotalTime>
  <Words>150</Words>
  <Application>Microsoft Office PowerPoint</Application>
  <PresentationFormat>On-screen Show (4:3)</PresentationFormat>
  <Paragraphs>31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PPP_SABST_TXT_Railing</vt:lpstr>
      <vt:lpstr>Acrobat Document</vt:lpstr>
      <vt:lpstr>Target Date Funds</vt:lpstr>
      <vt:lpstr>Agenda</vt:lpstr>
      <vt:lpstr>Agenda</vt:lpstr>
      <vt:lpstr>American Funds Target Date Retirement Series</vt:lpstr>
      <vt:lpstr>T. Rowe Price Retirement Series</vt:lpstr>
      <vt:lpstr>Vanguard Target Retirement Series</vt:lpstr>
      <vt:lpstr>Questions? </vt:lpstr>
      <vt:lpstr>PowerPoint Presentation</vt:lpstr>
    </vt:vector>
  </TitlesOfParts>
  <Company>BPA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BPA - Admin</dc:title>
  <dc:creator>mgeary</dc:creator>
  <cp:lastModifiedBy>SPlayman</cp:lastModifiedBy>
  <cp:revision>111</cp:revision>
  <cp:lastPrinted>2014-03-07T14:15:05Z</cp:lastPrinted>
  <dcterms:created xsi:type="dcterms:W3CDTF">2009-12-11T01:41:03Z</dcterms:created>
  <dcterms:modified xsi:type="dcterms:W3CDTF">2014-06-06T19:49:50Z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TC011367961033</vt:lpwstr>
  </property>
</Properties>
</file>