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8" r:id="rId2"/>
    <p:sldId id="319" r:id="rId3"/>
    <p:sldId id="363" r:id="rId4"/>
    <p:sldId id="364" r:id="rId5"/>
    <p:sldId id="365" r:id="rId6"/>
    <p:sldId id="3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A1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375" autoAdjust="0"/>
  </p:normalViewPr>
  <p:slideViewPr>
    <p:cSldViewPr>
      <p:cViewPr>
        <p:scale>
          <a:sx n="73" d="100"/>
          <a:sy n="73" d="100"/>
        </p:scale>
        <p:origin x="-9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768" y="5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>
              <a:defRPr sz="1200"/>
            </a:lvl1pPr>
          </a:lstStyle>
          <a:p>
            <a:pPr>
              <a:defRPr/>
            </a:pPr>
            <a:fld id="{B6F53930-99B2-4567-A210-EF4B27E4FE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819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E4276A-3567-4825-9487-D505783C8070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9" descr="C:\Documents and Settings\Rami\Desktop\Ramis Work\PresPro\Templates_08_August_2004\JPGS\PPP_SABST_TLE_Rail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2" b="2940"/>
          <a:stretch/>
        </p:blipFill>
        <p:spPr bwMode="auto">
          <a:xfrm>
            <a:off x="0" y="275771"/>
            <a:ext cx="9144000" cy="6380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214" y="152400"/>
            <a:ext cx="9612814" cy="5407208"/>
          </a:xfrm>
          <a:prstGeom prst="rect">
            <a:avLst/>
          </a:prstGeom>
          <a:effectLst>
            <a:softEdge rad="571500"/>
          </a:effec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81600"/>
            <a:ext cx="1828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324600" y="6145213"/>
            <a:ext cx="2819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2700" y="4903788"/>
            <a:ext cx="6400800" cy="1752600"/>
          </a:xfrm>
          <a:prstGeom prst="rect">
            <a:avLst/>
          </a:prstGeom>
          <a:solidFill>
            <a:srgbClr val="000066">
              <a:alpha val="72157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6" y="4925358"/>
            <a:ext cx="6400800" cy="954673"/>
          </a:xfrm>
          <a:noFill/>
        </p:spPr>
        <p:txBody>
          <a:bodyPr/>
          <a:lstStyle>
            <a:lvl1pPr algn="ctr">
              <a:defRPr sz="4000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16" y="5803831"/>
            <a:ext cx="6400800" cy="862013"/>
          </a:xfrm>
          <a:noFill/>
        </p:spPr>
        <p:txBody>
          <a:bodyPr/>
          <a:lstStyle>
            <a:lvl1pPr marL="0" indent="0" algn="ctr">
              <a:buFontTx/>
              <a:buNone/>
              <a:defRPr i="1">
                <a:solidFill>
                  <a:srgbClr val="FFFF99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38975" y="6678613"/>
            <a:ext cx="1905000" cy="165100"/>
          </a:xfrm>
        </p:spPr>
        <p:txBody>
          <a:bodyPr/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8278932-A20E-445D-B5C1-E51B70B80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275771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3630" y="6629400"/>
            <a:ext cx="9158514" cy="228600"/>
          </a:xfrm>
          <a:prstGeom prst="rect">
            <a:avLst/>
          </a:prstGeom>
          <a:solidFill>
            <a:srgbClr val="A3AF0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240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741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3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2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8A56-3673-4E42-883F-360D53A3A214}" type="datetimeFigureOut">
              <a:rPr lang="en-US" smtClean="0">
                <a:solidFill>
                  <a:prstClr val="black"/>
                </a:solidFill>
              </a:rPr>
              <a:pPr/>
              <a:t>6/6/2014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6FFE-08B8-448D-AC77-66E081F8716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1707A-44A2-4F03-8C34-357DBA5067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5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2" descr="C:\Documents and Settings\Rami\Desktop\Ramis Work\PresPro\Templates_08_August_2004\JPGS\PPP_SABST_TXT_Railin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743200"/>
            <a:ext cx="8305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900">
                <a:effectLst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effectLst/>
              </a:defRPr>
            </a:lvl1pPr>
          </a:lstStyle>
          <a:p>
            <a:pPr>
              <a:defRPr/>
            </a:pPr>
            <a:fld id="{89E0EA4C-EA9B-45C3-A6EA-525C5CAE87C5}" type="slidenum">
              <a:rPr lang="en-US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3" name="Content Placeholder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700" y="228600"/>
            <a:ext cx="14478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7010400" y="995363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smtClean="0">
                <a:solidFill>
                  <a:srgbClr val="FFFFFF"/>
                </a:solidFill>
              </a:rPr>
              <a:t>Partner Conference 2014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0" y="1447800"/>
            <a:ext cx="9144000" cy="1243013"/>
          </a:xfrm>
          <a:prstGeom prst="rect">
            <a:avLst/>
          </a:prstGeom>
          <a:solidFill>
            <a:srgbClr val="000066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47800"/>
            <a:ext cx="64325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pic>
        <p:nvPicPr>
          <p:cNvPr id="1034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1" t="9381" b="40530"/>
          <a:stretch>
            <a:fillRect/>
          </a:stretch>
        </p:blipFill>
        <p:spPr bwMode="auto">
          <a:xfrm>
            <a:off x="0" y="-28575"/>
            <a:ext cx="71056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10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000066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0066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0066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rgbClr val="000066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0066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126" y="4724400"/>
            <a:ext cx="6400800" cy="954673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Lifting The Veil On Stable </a:t>
            </a:r>
            <a:r>
              <a:rPr lang="en-US" altLang="en-US" sz="3600" dirty="0" smtClean="0"/>
              <a:t>Value</a:t>
            </a:r>
            <a:endParaRPr lang="en-US" altLang="en-US" sz="3600" dirty="0" smtClean="0"/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0" y="5486400"/>
            <a:ext cx="6400800" cy="862013"/>
          </a:xfrm>
          <a:noFill/>
        </p:spPr>
        <p:txBody>
          <a:bodyPr/>
          <a:lstStyle/>
          <a:p>
            <a:pPr eaLnBrk="1" hangingPunct="1"/>
            <a:r>
              <a:rPr lang="en-US" altLang="en-US" sz="1600" b="1" i="1" dirty="0" smtClean="0"/>
              <a:t>Panelists</a:t>
            </a:r>
            <a:r>
              <a:rPr lang="en-US" altLang="en-US" sz="1600" dirty="0" smtClean="0"/>
              <a:t>:</a:t>
            </a:r>
          </a:p>
          <a:p>
            <a:pPr eaLnBrk="1" hangingPunct="1"/>
            <a:r>
              <a:rPr lang="en-US" altLang="en-US" sz="2000" b="1" i="1" dirty="0" smtClean="0"/>
              <a:t>Jim Roche – The </a:t>
            </a:r>
            <a:r>
              <a:rPr lang="en-US" altLang="en-US" sz="2000" b="1" i="1" dirty="0" smtClean="0"/>
              <a:t>Standard | Marian </a:t>
            </a:r>
            <a:r>
              <a:rPr lang="en-US" altLang="en-US" sz="2000" b="1" i="1" dirty="0" err="1" smtClean="0"/>
              <a:t>Marinack</a:t>
            </a:r>
            <a:r>
              <a:rPr lang="en-US" altLang="en-US" sz="2000" b="1" i="1" dirty="0" smtClean="0"/>
              <a:t> – Federated</a:t>
            </a:r>
          </a:p>
          <a:p>
            <a:pPr eaLnBrk="1" hangingPunct="1"/>
            <a:r>
              <a:rPr lang="en-US" altLang="en-US" sz="2000" b="1" i="1" dirty="0" smtClean="0"/>
              <a:t>Speaker – </a:t>
            </a:r>
            <a:r>
              <a:rPr lang="en-US" altLang="en-US" sz="2000" b="1" i="1" dirty="0" smtClean="0"/>
              <a:t>Prudential | </a:t>
            </a:r>
            <a:r>
              <a:rPr lang="en-US" altLang="en-US" sz="1600" b="1" i="1" dirty="0" smtClean="0"/>
              <a:t>Moderated </a:t>
            </a:r>
            <a:r>
              <a:rPr lang="en-US" altLang="en-US" sz="1600" b="1" i="1" dirty="0" smtClean="0"/>
              <a:t>by</a:t>
            </a:r>
            <a:r>
              <a:rPr lang="en-US" altLang="en-US" sz="1600" b="1" i="1" dirty="0" smtClean="0"/>
              <a:t>: Gregory </a:t>
            </a:r>
            <a:r>
              <a:rPr lang="en-US" altLang="en-US" sz="1600" b="1" i="1" dirty="0" smtClean="0"/>
              <a:t>Woods – </a:t>
            </a:r>
            <a:r>
              <a:rPr lang="en-US" altLang="en-US" sz="1600" b="1" i="1" dirty="0" smtClean="0"/>
              <a:t>BPAS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6477000" cy="4114800"/>
          </a:xfrm>
        </p:spPr>
        <p:txBody>
          <a:bodyPr/>
          <a:lstStyle/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Tx/>
              <a:buAutoNum type="romanUcPeriod"/>
            </a:pPr>
            <a:r>
              <a:rPr lang="en-US" altLang="en-US" sz="2000" b="1" dirty="0" smtClean="0"/>
              <a:t>Introduction </a:t>
            </a:r>
            <a:r>
              <a:rPr lang="en-US" altLang="en-US" sz="2000" b="1" dirty="0" smtClean="0"/>
              <a:t>of </a:t>
            </a:r>
            <a:r>
              <a:rPr lang="en-US" altLang="en-US" sz="2000" b="1" dirty="0" smtClean="0"/>
              <a:t>Panelists</a:t>
            </a:r>
          </a:p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Tx/>
              <a:buAutoNum type="romanUcPeriod"/>
            </a:pPr>
            <a:r>
              <a:rPr lang="en-US" altLang="en-US" sz="2000" dirty="0" smtClean="0"/>
              <a:t>Brief </a:t>
            </a:r>
            <a:r>
              <a:rPr lang="en-US" altLang="en-US" sz="2000" dirty="0" smtClean="0"/>
              <a:t>description of </a:t>
            </a:r>
            <a:r>
              <a:rPr lang="en-US" altLang="en-US" sz="2000" dirty="0" smtClean="0"/>
              <a:t>Panelist </a:t>
            </a:r>
            <a:r>
              <a:rPr lang="en-US" altLang="en-US" sz="2000" dirty="0" smtClean="0"/>
              <a:t>funds</a:t>
            </a:r>
          </a:p>
          <a:p>
            <a:pPr marL="1409700" lvl="2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Underlying Assets</a:t>
            </a:r>
          </a:p>
          <a:p>
            <a:pPr marL="1409700" lvl="2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Effective Duration</a:t>
            </a:r>
          </a:p>
          <a:p>
            <a:pPr marL="1409700" lvl="2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Asset Allocation</a:t>
            </a:r>
          </a:p>
          <a:p>
            <a:pPr marL="1409700" lvl="2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Wrap Provider</a:t>
            </a:r>
          </a:p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Tx/>
              <a:buAutoNum type="romanUcPeriod"/>
            </a:pPr>
            <a:r>
              <a:rPr lang="en-US" altLang="en-US" sz="2000" b="1" dirty="0" smtClean="0"/>
              <a:t>Product Types and Where They Can Be Used (403b)</a:t>
            </a:r>
          </a:p>
          <a:p>
            <a:pPr marL="1419225" lvl="1" indent="-622300" defTabSz="1371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General Account Products</a:t>
            </a:r>
          </a:p>
          <a:p>
            <a:pPr marL="1419225" lvl="1" indent="-622300" defTabSz="1371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Collective </a:t>
            </a:r>
            <a:r>
              <a:rPr lang="en-US" altLang="en-US" sz="2000" dirty="0" smtClean="0"/>
              <a:t>Funds</a:t>
            </a:r>
          </a:p>
          <a:p>
            <a:pPr marL="1419225" lvl="1" indent="-622300" defTabSz="1371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Separate </a:t>
            </a:r>
            <a:r>
              <a:rPr lang="en-US" altLang="en-US" sz="2000" dirty="0" smtClean="0"/>
              <a:t>Accounts</a:t>
            </a:r>
            <a:endParaRPr lang="en-US" altLang="en-US" sz="2000" dirty="0"/>
          </a:p>
          <a:p>
            <a:pPr marL="1409700" lvl="2" indent="-609600" eaLnBrk="1" hangingPunct="1">
              <a:spcBef>
                <a:spcPts val="1200"/>
              </a:spcBef>
              <a:buFontTx/>
              <a:buAutoNum type="romanUcPeriod"/>
            </a:pPr>
            <a:endParaRPr lang="en-US" altLang="en-US" sz="1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UcPeriod" startAt="4"/>
            </a:pPr>
            <a:r>
              <a:rPr lang="en-US" altLang="en-US" sz="2000" b="1" dirty="0" smtClean="0"/>
              <a:t>Termination </a:t>
            </a:r>
            <a:r>
              <a:rPr lang="en-US" altLang="en-US" sz="2000" b="1" dirty="0" smtClean="0"/>
              <a:t>Provisions</a:t>
            </a:r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Market Value Adjustment</a:t>
            </a:r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Puts – 12 month, 24 month</a:t>
            </a:r>
          </a:p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UcPeriod" startAt="4"/>
            </a:pPr>
            <a:r>
              <a:rPr lang="en-US" altLang="en-US" sz="2000" b="1" dirty="0" smtClean="0"/>
              <a:t>Interest Rate Environment</a:t>
            </a:r>
            <a:endParaRPr lang="en-US" altLang="en-US" sz="2000" b="1" dirty="0"/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Effects on Yield, MVA, Wrap Capacity</a:t>
            </a:r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What Innovations/Changes On the Horizon</a:t>
            </a:r>
          </a:p>
          <a:p>
            <a:pPr marL="609600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romanUcPeriod" startAt="4"/>
            </a:pPr>
            <a:r>
              <a:rPr lang="en-US" altLang="en-US" sz="2000" b="1" dirty="0" smtClean="0"/>
              <a:t>What’s On the Horizon?</a:t>
            </a:r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Rule changes for Collective Funds?</a:t>
            </a:r>
          </a:p>
          <a:p>
            <a:pPr marL="1009650" lvl="1" indent="-609600" eaLnBrk="1" hangingPunct="1">
              <a:lnSpc>
                <a:spcPct val="114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altLang="en-US" sz="2000" dirty="0" smtClean="0"/>
              <a:t>Loosening Competing Fund Restrictions?</a:t>
            </a:r>
          </a:p>
          <a:p>
            <a:pPr marL="1009650" lvl="1" indent="-609600" eaLnBrk="1" hangingPunct="1">
              <a:spcBef>
                <a:spcPts val="1200"/>
              </a:spcBef>
              <a:buFont typeface="+mj-lt"/>
              <a:buAutoNum type="alphaLcPeriod"/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317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Funds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10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9250" y="1676400"/>
            <a:ext cx="6889750" cy="1219200"/>
          </a:xfrm>
        </p:spPr>
        <p:txBody>
          <a:bodyPr/>
          <a:lstStyle/>
          <a:p>
            <a:r>
              <a:rPr lang="en-US" sz="4000" dirty="0"/>
              <a:t>Questions?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pic>
        <p:nvPicPr>
          <p:cNvPr id="5" name="Picture 3" descr="C:\Users\SPlayman\AppData\Local\Microsoft\Windows\Temporary Internet Files\Content.IE5\JGKZKCBL\MC90043379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42" y="3010042"/>
            <a:ext cx="3238357" cy="323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25462" y="1601094"/>
            <a:ext cx="6713538" cy="1219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FFFFFF"/>
                </a:solidFill>
                <a:latin typeface="Arial" charset="0"/>
              </a:defRPr>
            </a:lvl9pPr>
          </a:lstStyle>
          <a:p>
            <a:r>
              <a:rPr lang="en-US" sz="4000" kern="0" smtClean="0"/>
              <a:t>Contact</a:t>
            </a:r>
            <a:endParaRPr lang="en-US" sz="4000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50939" y="3237585"/>
            <a:ext cx="5203115" cy="257107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rgbClr val="000066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0066"/>
                </a:solidFill>
                <a:latin typeface="Calibri" panose="020F050202020403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rgbClr val="000066"/>
                </a:solidFill>
                <a:latin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0066"/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Greg Woods</a:t>
            </a: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BPAS</a:t>
            </a:r>
            <a:endParaRPr lang="en-US" kern="0" dirty="0" smtClean="0"/>
          </a:p>
          <a:p>
            <a:pPr marL="0" indent="0">
              <a:buFontTx/>
              <a:buNone/>
            </a:pPr>
            <a:r>
              <a:rPr lang="en-US" kern="0" dirty="0" smtClean="0"/>
              <a:t>gwoods@bpas.com</a:t>
            </a:r>
            <a:endParaRPr lang="en-US" kern="0" dirty="0"/>
          </a:p>
        </p:txBody>
      </p:sp>
      <p:pic>
        <p:nvPicPr>
          <p:cNvPr id="4" name="Picture 2" descr="C:\Users\SPlayman\AppData\Local\Microsoft\Windows\Temporary Internet Files\Content.IE5\24VTMA2H\MC90044195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" y="2963862"/>
            <a:ext cx="3219829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B1707A-44A2-4F03-8C34-357DBA5067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ABST_TXT_Rail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</TotalTime>
  <Words>121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PPP_SABST_TXT_Railing</vt:lpstr>
      <vt:lpstr>Lifting The Veil On Stable Value</vt:lpstr>
      <vt:lpstr>Agenda</vt:lpstr>
      <vt:lpstr>Agenda</vt:lpstr>
      <vt:lpstr>Overview of Funds</vt:lpstr>
      <vt:lpstr>Questions? </vt:lpstr>
      <vt:lpstr>PowerPoint Presentation</vt:lpstr>
    </vt:vector>
  </TitlesOfParts>
  <Company>BPA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BPA - Admin</dc:title>
  <dc:creator>mgeary</dc:creator>
  <cp:lastModifiedBy>SPlayman</cp:lastModifiedBy>
  <cp:revision>113</cp:revision>
  <cp:lastPrinted>2014-03-07T14:15:05Z</cp:lastPrinted>
  <dcterms:created xsi:type="dcterms:W3CDTF">2009-12-11T01:41:03Z</dcterms:created>
  <dcterms:modified xsi:type="dcterms:W3CDTF">2014-06-06T19:37:26Z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