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  <p:sldMasterId id="2147483675" r:id="rId3"/>
  </p:sldMasterIdLst>
  <p:notesMasterIdLst>
    <p:notesMasterId r:id="rId70"/>
  </p:notesMasterIdLst>
  <p:sldIdLst>
    <p:sldId id="311" r:id="rId4"/>
    <p:sldId id="257" r:id="rId5"/>
    <p:sldId id="258" r:id="rId6"/>
    <p:sldId id="276" r:id="rId7"/>
    <p:sldId id="312" r:id="rId8"/>
    <p:sldId id="274" r:id="rId9"/>
    <p:sldId id="275" r:id="rId10"/>
    <p:sldId id="278" r:id="rId11"/>
    <p:sldId id="277" r:id="rId12"/>
    <p:sldId id="279" r:id="rId13"/>
    <p:sldId id="280" r:id="rId14"/>
    <p:sldId id="313" r:id="rId15"/>
    <p:sldId id="281" r:id="rId16"/>
    <p:sldId id="314" r:id="rId17"/>
    <p:sldId id="282" r:id="rId18"/>
    <p:sldId id="284" r:id="rId19"/>
    <p:sldId id="259" r:id="rId20"/>
    <p:sldId id="260" r:id="rId21"/>
    <p:sldId id="261" r:id="rId22"/>
    <p:sldId id="315" r:id="rId23"/>
    <p:sldId id="264" r:id="rId24"/>
    <p:sldId id="263" r:id="rId25"/>
    <p:sldId id="265" r:id="rId26"/>
    <p:sldId id="266" r:id="rId27"/>
    <p:sldId id="267" r:id="rId28"/>
    <p:sldId id="268" r:id="rId29"/>
    <p:sldId id="270" r:id="rId30"/>
    <p:sldId id="271" r:id="rId31"/>
    <p:sldId id="316" r:id="rId32"/>
    <p:sldId id="272" r:id="rId33"/>
    <p:sldId id="317" r:id="rId34"/>
    <p:sldId id="285" r:id="rId35"/>
    <p:sldId id="287" r:id="rId36"/>
    <p:sldId id="305" r:id="rId37"/>
    <p:sldId id="306" r:id="rId38"/>
    <p:sldId id="307" r:id="rId39"/>
    <p:sldId id="308" r:id="rId40"/>
    <p:sldId id="309" r:id="rId41"/>
    <p:sldId id="310" r:id="rId42"/>
    <p:sldId id="318" r:id="rId43"/>
    <p:sldId id="286" r:id="rId44"/>
    <p:sldId id="292" r:id="rId45"/>
    <p:sldId id="319" r:id="rId46"/>
    <p:sldId id="288" r:id="rId47"/>
    <p:sldId id="289" r:id="rId48"/>
    <p:sldId id="290" r:id="rId49"/>
    <p:sldId id="291" r:id="rId50"/>
    <p:sldId id="293" r:id="rId51"/>
    <p:sldId id="320" r:id="rId52"/>
    <p:sldId id="294" r:id="rId53"/>
    <p:sldId id="321" r:id="rId54"/>
    <p:sldId id="322" r:id="rId55"/>
    <p:sldId id="296" r:id="rId56"/>
    <p:sldId id="323" r:id="rId57"/>
    <p:sldId id="297" r:id="rId58"/>
    <p:sldId id="298" r:id="rId59"/>
    <p:sldId id="299" r:id="rId60"/>
    <p:sldId id="300" r:id="rId61"/>
    <p:sldId id="301" r:id="rId62"/>
    <p:sldId id="324" r:id="rId63"/>
    <p:sldId id="302" r:id="rId64"/>
    <p:sldId id="303" r:id="rId65"/>
    <p:sldId id="325" r:id="rId66"/>
    <p:sldId id="304" r:id="rId67"/>
    <p:sldId id="326" r:id="rId68"/>
    <p:sldId id="327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5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93A2F-A0B0-4944-8657-1C3B4A2180D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74A858-78BE-46F8-9ED3-145A41EDFA0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- 68% of private-sector workers have access to a retirement plan at work</a:t>
          </a:r>
        </a:p>
        <a:p>
          <a:r>
            <a:rPr lang="en-US" dirty="0" smtClean="0"/>
            <a:t>- 78% of full-time workers</a:t>
          </a:r>
          <a:endParaRPr lang="en-US" dirty="0"/>
        </a:p>
      </dgm:t>
    </dgm:pt>
    <dgm:pt modelId="{39AC5ECD-4C75-413B-B5CD-590A67D66526}" type="parTrans" cxnId="{D3A4EA1C-0C39-4D0C-87B2-C0C2C6388502}">
      <dgm:prSet/>
      <dgm:spPr/>
      <dgm:t>
        <a:bodyPr/>
        <a:lstStyle/>
        <a:p>
          <a:endParaRPr lang="en-US"/>
        </a:p>
      </dgm:t>
    </dgm:pt>
    <dgm:pt modelId="{32BC6F57-3A2C-48C3-BF8B-FFB8B06BB6A8}" type="sibTrans" cxnId="{D3A4EA1C-0C39-4D0C-87B2-C0C2C6388502}">
      <dgm:prSet/>
      <dgm:spPr/>
      <dgm:t>
        <a:bodyPr/>
        <a:lstStyle/>
        <a:p>
          <a:endParaRPr lang="en-US"/>
        </a:p>
      </dgm:t>
    </dgm:pt>
    <dgm:pt modelId="{38CE7E2F-35E2-4D57-8DA2-B4C72640F85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- 80% of eligible private-sector workers with access to a plan participate</a:t>
          </a:r>
        </a:p>
        <a:p>
          <a:r>
            <a:rPr lang="en-US" dirty="0" smtClean="0"/>
            <a:t>- 84% participation rate for full-time workers</a:t>
          </a:r>
          <a:endParaRPr lang="en-US" dirty="0"/>
        </a:p>
      </dgm:t>
    </dgm:pt>
    <dgm:pt modelId="{D0F557B5-1FB8-4E73-9D9F-44B456FB9DCF}" type="parTrans" cxnId="{DCF9C331-0975-41BA-B353-FDE46370A5DB}">
      <dgm:prSet/>
      <dgm:spPr/>
      <dgm:t>
        <a:bodyPr/>
        <a:lstStyle/>
        <a:p>
          <a:endParaRPr lang="en-US"/>
        </a:p>
      </dgm:t>
    </dgm:pt>
    <dgm:pt modelId="{5D163AF7-9F2B-4D73-9CC0-F8849754144B}" type="sibTrans" cxnId="{DCF9C331-0975-41BA-B353-FDE46370A5DB}">
      <dgm:prSet/>
      <dgm:spPr/>
      <dgm:t>
        <a:bodyPr/>
        <a:lstStyle/>
        <a:p>
          <a:endParaRPr lang="en-US"/>
        </a:p>
      </dgm:t>
    </dgm:pt>
    <dgm:pt modelId="{80CAD419-E1DA-423A-A8D3-651E50C6E37B}" type="pres">
      <dgm:prSet presAssocID="{8B993A2F-A0B0-4944-8657-1C3B4A218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0BE084C-4566-4D24-B1F1-47D4CCE98058}" type="pres">
      <dgm:prSet presAssocID="{8B993A2F-A0B0-4944-8657-1C3B4A2180DD}" presName="Name1" presStyleCnt="0"/>
      <dgm:spPr/>
    </dgm:pt>
    <dgm:pt modelId="{7E57CD67-893E-4003-9541-076163CB0D71}" type="pres">
      <dgm:prSet presAssocID="{8B993A2F-A0B0-4944-8657-1C3B4A2180DD}" presName="cycle" presStyleCnt="0"/>
      <dgm:spPr/>
    </dgm:pt>
    <dgm:pt modelId="{3FB6CABE-7910-41E5-BF7F-5D5060E2E121}" type="pres">
      <dgm:prSet presAssocID="{8B993A2F-A0B0-4944-8657-1C3B4A2180DD}" presName="srcNode" presStyleLbl="node1" presStyleIdx="0" presStyleCnt="2"/>
      <dgm:spPr/>
    </dgm:pt>
    <dgm:pt modelId="{D3701258-6275-4963-9256-41A8EB74E54D}" type="pres">
      <dgm:prSet presAssocID="{8B993A2F-A0B0-4944-8657-1C3B4A2180DD}" presName="conn" presStyleLbl="parChTrans1D2" presStyleIdx="0" presStyleCnt="1"/>
      <dgm:spPr/>
      <dgm:t>
        <a:bodyPr/>
        <a:lstStyle/>
        <a:p>
          <a:endParaRPr lang="en-US"/>
        </a:p>
      </dgm:t>
    </dgm:pt>
    <dgm:pt modelId="{4491029E-7295-4EBF-BB9B-40DC70090416}" type="pres">
      <dgm:prSet presAssocID="{8B993A2F-A0B0-4944-8657-1C3B4A2180DD}" presName="extraNode" presStyleLbl="node1" presStyleIdx="0" presStyleCnt="2"/>
      <dgm:spPr/>
    </dgm:pt>
    <dgm:pt modelId="{743729F9-B717-42E2-B169-A041623718E2}" type="pres">
      <dgm:prSet presAssocID="{8B993A2F-A0B0-4944-8657-1C3B4A2180DD}" presName="dstNode" presStyleLbl="node1" presStyleIdx="0" presStyleCnt="2"/>
      <dgm:spPr/>
    </dgm:pt>
    <dgm:pt modelId="{DD404DFA-3B17-40E5-BDC5-B05120DD44DF}" type="pres">
      <dgm:prSet presAssocID="{6574A858-78BE-46F8-9ED3-145A41EDFA0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C5B7B-B0E1-4882-B5D6-56BAEEC32F32}" type="pres">
      <dgm:prSet presAssocID="{6574A858-78BE-46F8-9ED3-145A41EDFA02}" presName="accent_1" presStyleCnt="0"/>
      <dgm:spPr/>
    </dgm:pt>
    <dgm:pt modelId="{F2F4845E-20C9-4D67-B8DF-CDD8B66372AD}" type="pres">
      <dgm:prSet presAssocID="{6574A858-78BE-46F8-9ED3-145A41EDFA02}" presName="accentRepeatNode" presStyleLbl="solidFgAcc1" presStyleIdx="0" presStyleCnt="2"/>
      <dgm:spPr/>
    </dgm:pt>
    <dgm:pt modelId="{4C3CD45C-D374-4875-911A-BD7190A6D82D}" type="pres">
      <dgm:prSet presAssocID="{38CE7E2F-35E2-4D57-8DA2-B4C72640F85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B0411-2C23-4C22-A734-6D4427C5EBCF}" type="pres">
      <dgm:prSet presAssocID="{38CE7E2F-35E2-4D57-8DA2-B4C72640F85C}" presName="accent_2" presStyleCnt="0"/>
      <dgm:spPr/>
    </dgm:pt>
    <dgm:pt modelId="{2E9AEEE9-923C-445D-85D0-C2FE09581B49}" type="pres">
      <dgm:prSet presAssocID="{38CE7E2F-35E2-4D57-8DA2-B4C72640F85C}" presName="accentRepeatNode" presStyleLbl="solidFgAcc1" presStyleIdx="1" presStyleCnt="2"/>
      <dgm:spPr/>
    </dgm:pt>
  </dgm:ptLst>
  <dgm:cxnLst>
    <dgm:cxn modelId="{BC8EFAB1-02B9-4769-AF98-149853632C51}" type="presOf" srcId="{6574A858-78BE-46F8-9ED3-145A41EDFA02}" destId="{DD404DFA-3B17-40E5-BDC5-B05120DD44DF}" srcOrd="0" destOrd="0" presId="urn:microsoft.com/office/officeart/2008/layout/VerticalCurvedList"/>
    <dgm:cxn modelId="{3DE87AB3-2BAA-487E-A6E3-0EDCED84D4CB}" type="presOf" srcId="{32BC6F57-3A2C-48C3-BF8B-FFB8B06BB6A8}" destId="{D3701258-6275-4963-9256-41A8EB74E54D}" srcOrd="0" destOrd="0" presId="urn:microsoft.com/office/officeart/2008/layout/VerticalCurvedList"/>
    <dgm:cxn modelId="{DCF9C331-0975-41BA-B353-FDE46370A5DB}" srcId="{8B993A2F-A0B0-4944-8657-1C3B4A2180DD}" destId="{38CE7E2F-35E2-4D57-8DA2-B4C72640F85C}" srcOrd="1" destOrd="0" parTransId="{D0F557B5-1FB8-4E73-9D9F-44B456FB9DCF}" sibTransId="{5D163AF7-9F2B-4D73-9CC0-F8849754144B}"/>
    <dgm:cxn modelId="{D3A4EA1C-0C39-4D0C-87B2-C0C2C6388502}" srcId="{8B993A2F-A0B0-4944-8657-1C3B4A2180DD}" destId="{6574A858-78BE-46F8-9ED3-145A41EDFA02}" srcOrd="0" destOrd="0" parTransId="{39AC5ECD-4C75-413B-B5CD-590A67D66526}" sibTransId="{32BC6F57-3A2C-48C3-BF8B-FFB8B06BB6A8}"/>
    <dgm:cxn modelId="{23900476-BE9C-4A36-BB45-89ED8708EB2C}" type="presOf" srcId="{38CE7E2F-35E2-4D57-8DA2-B4C72640F85C}" destId="{4C3CD45C-D374-4875-911A-BD7190A6D82D}" srcOrd="0" destOrd="0" presId="urn:microsoft.com/office/officeart/2008/layout/VerticalCurvedList"/>
    <dgm:cxn modelId="{2F24B64C-DB12-4D66-B3FC-D02EC926C129}" type="presOf" srcId="{8B993A2F-A0B0-4944-8657-1C3B4A2180DD}" destId="{80CAD419-E1DA-423A-A8D3-651E50C6E37B}" srcOrd="0" destOrd="0" presId="urn:microsoft.com/office/officeart/2008/layout/VerticalCurvedList"/>
    <dgm:cxn modelId="{C3C9CF8A-40E9-4F73-B266-3A1462558AD1}" type="presParOf" srcId="{80CAD419-E1DA-423A-A8D3-651E50C6E37B}" destId="{D0BE084C-4566-4D24-B1F1-47D4CCE98058}" srcOrd="0" destOrd="0" presId="urn:microsoft.com/office/officeart/2008/layout/VerticalCurvedList"/>
    <dgm:cxn modelId="{7160D132-EDED-4134-9517-F267B9128C3A}" type="presParOf" srcId="{D0BE084C-4566-4D24-B1F1-47D4CCE98058}" destId="{7E57CD67-893E-4003-9541-076163CB0D71}" srcOrd="0" destOrd="0" presId="urn:microsoft.com/office/officeart/2008/layout/VerticalCurvedList"/>
    <dgm:cxn modelId="{00906713-1DA2-426A-8467-49AB9721D508}" type="presParOf" srcId="{7E57CD67-893E-4003-9541-076163CB0D71}" destId="{3FB6CABE-7910-41E5-BF7F-5D5060E2E121}" srcOrd="0" destOrd="0" presId="urn:microsoft.com/office/officeart/2008/layout/VerticalCurvedList"/>
    <dgm:cxn modelId="{2DD504FB-00A7-48F6-85F4-EAB149114E1C}" type="presParOf" srcId="{7E57CD67-893E-4003-9541-076163CB0D71}" destId="{D3701258-6275-4963-9256-41A8EB74E54D}" srcOrd="1" destOrd="0" presId="urn:microsoft.com/office/officeart/2008/layout/VerticalCurvedList"/>
    <dgm:cxn modelId="{DA199893-9C93-4620-B21E-22807261D4C0}" type="presParOf" srcId="{7E57CD67-893E-4003-9541-076163CB0D71}" destId="{4491029E-7295-4EBF-BB9B-40DC70090416}" srcOrd="2" destOrd="0" presId="urn:microsoft.com/office/officeart/2008/layout/VerticalCurvedList"/>
    <dgm:cxn modelId="{8559B699-22AC-4635-BB12-141EE4649483}" type="presParOf" srcId="{7E57CD67-893E-4003-9541-076163CB0D71}" destId="{743729F9-B717-42E2-B169-A041623718E2}" srcOrd="3" destOrd="0" presId="urn:microsoft.com/office/officeart/2008/layout/VerticalCurvedList"/>
    <dgm:cxn modelId="{735CAD6E-1EEE-4A0B-BBFD-4B363BDAE1B0}" type="presParOf" srcId="{D0BE084C-4566-4D24-B1F1-47D4CCE98058}" destId="{DD404DFA-3B17-40E5-BDC5-B05120DD44DF}" srcOrd="1" destOrd="0" presId="urn:microsoft.com/office/officeart/2008/layout/VerticalCurvedList"/>
    <dgm:cxn modelId="{060D5869-55CF-4293-8208-E24168CEB35D}" type="presParOf" srcId="{D0BE084C-4566-4D24-B1F1-47D4CCE98058}" destId="{CF9C5B7B-B0E1-4882-B5D6-56BAEEC32F32}" srcOrd="2" destOrd="0" presId="urn:microsoft.com/office/officeart/2008/layout/VerticalCurvedList"/>
    <dgm:cxn modelId="{E85882C2-A946-4C5D-B156-2187E72BE9A8}" type="presParOf" srcId="{CF9C5B7B-B0E1-4882-B5D6-56BAEEC32F32}" destId="{F2F4845E-20C9-4D67-B8DF-CDD8B66372AD}" srcOrd="0" destOrd="0" presId="urn:microsoft.com/office/officeart/2008/layout/VerticalCurvedList"/>
    <dgm:cxn modelId="{27A379B6-6A02-43E9-8069-0E3BD7C08BBC}" type="presParOf" srcId="{D0BE084C-4566-4D24-B1F1-47D4CCE98058}" destId="{4C3CD45C-D374-4875-911A-BD7190A6D82D}" srcOrd="3" destOrd="0" presId="urn:microsoft.com/office/officeart/2008/layout/VerticalCurvedList"/>
    <dgm:cxn modelId="{B4BAC5FD-56EA-41D0-9C3E-47C0DBF6ECBD}" type="presParOf" srcId="{D0BE084C-4566-4D24-B1F1-47D4CCE98058}" destId="{9FFB0411-2C23-4C22-A734-6D4427C5EBCF}" srcOrd="4" destOrd="0" presId="urn:microsoft.com/office/officeart/2008/layout/VerticalCurvedList"/>
    <dgm:cxn modelId="{7396DFD9-3B23-4FEF-9F14-EC46E0270F9B}" type="presParOf" srcId="{9FFB0411-2C23-4C22-A734-6D4427C5EBCF}" destId="{2E9AEEE9-923C-445D-85D0-C2FE09581B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993A2F-A0B0-4944-8657-1C3B4A2180D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74A858-78BE-46F8-9ED3-145A41EDFA0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37% of part-time private-sector workers have a retirement plan available at work and 54% of those participate</a:t>
          </a:r>
          <a:endParaRPr lang="en-US" dirty="0"/>
        </a:p>
      </dgm:t>
    </dgm:pt>
    <dgm:pt modelId="{39AC5ECD-4C75-413B-B5CD-590A67D66526}" type="parTrans" cxnId="{D3A4EA1C-0C39-4D0C-87B2-C0C2C6388502}">
      <dgm:prSet/>
      <dgm:spPr/>
      <dgm:t>
        <a:bodyPr/>
        <a:lstStyle/>
        <a:p>
          <a:endParaRPr lang="en-US"/>
        </a:p>
      </dgm:t>
    </dgm:pt>
    <dgm:pt modelId="{32BC6F57-3A2C-48C3-BF8B-FFB8B06BB6A8}" type="sibTrans" cxnId="{D3A4EA1C-0C39-4D0C-87B2-C0C2C6388502}">
      <dgm:prSet/>
      <dgm:spPr/>
      <dgm:t>
        <a:bodyPr/>
        <a:lstStyle/>
        <a:p>
          <a:endParaRPr lang="en-US"/>
        </a:p>
      </dgm:t>
    </dgm:pt>
    <dgm:pt modelId="{38CE7E2F-35E2-4D57-8DA2-B4C72640F85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70% of workers earning from $30k to $50k participate in ER plans when available (EBRI)</a:t>
          </a:r>
          <a:endParaRPr lang="en-US" dirty="0"/>
        </a:p>
      </dgm:t>
    </dgm:pt>
    <dgm:pt modelId="{D0F557B5-1FB8-4E73-9D9F-44B456FB9DCF}" type="parTrans" cxnId="{DCF9C331-0975-41BA-B353-FDE46370A5DB}">
      <dgm:prSet/>
      <dgm:spPr/>
      <dgm:t>
        <a:bodyPr/>
        <a:lstStyle/>
        <a:p>
          <a:endParaRPr lang="en-US"/>
        </a:p>
      </dgm:t>
    </dgm:pt>
    <dgm:pt modelId="{5D163AF7-9F2B-4D73-9CC0-F8849754144B}" type="sibTrans" cxnId="{DCF9C331-0975-41BA-B353-FDE46370A5DB}">
      <dgm:prSet/>
      <dgm:spPr/>
      <dgm:t>
        <a:bodyPr/>
        <a:lstStyle/>
        <a:p>
          <a:endParaRPr lang="en-US"/>
        </a:p>
      </dgm:t>
    </dgm:pt>
    <dgm:pt modelId="{80CAD419-E1DA-423A-A8D3-651E50C6E37B}" type="pres">
      <dgm:prSet presAssocID="{8B993A2F-A0B0-4944-8657-1C3B4A218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0BE084C-4566-4D24-B1F1-47D4CCE98058}" type="pres">
      <dgm:prSet presAssocID="{8B993A2F-A0B0-4944-8657-1C3B4A2180DD}" presName="Name1" presStyleCnt="0"/>
      <dgm:spPr/>
    </dgm:pt>
    <dgm:pt modelId="{7E57CD67-893E-4003-9541-076163CB0D71}" type="pres">
      <dgm:prSet presAssocID="{8B993A2F-A0B0-4944-8657-1C3B4A2180DD}" presName="cycle" presStyleCnt="0"/>
      <dgm:spPr/>
    </dgm:pt>
    <dgm:pt modelId="{3FB6CABE-7910-41E5-BF7F-5D5060E2E121}" type="pres">
      <dgm:prSet presAssocID="{8B993A2F-A0B0-4944-8657-1C3B4A2180DD}" presName="srcNode" presStyleLbl="node1" presStyleIdx="0" presStyleCnt="2"/>
      <dgm:spPr/>
    </dgm:pt>
    <dgm:pt modelId="{D3701258-6275-4963-9256-41A8EB74E54D}" type="pres">
      <dgm:prSet presAssocID="{8B993A2F-A0B0-4944-8657-1C3B4A2180DD}" presName="conn" presStyleLbl="parChTrans1D2" presStyleIdx="0" presStyleCnt="1"/>
      <dgm:spPr/>
      <dgm:t>
        <a:bodyPr/>
        <a:lstStyle/>
        <a:p>
          <a:endParaRPr lang="en-US"/>
        </a:p>
      </dgm:t>
    </dgm:pt>
    <dgm:pt modelId="{4491029E-7295-4EBF-BB9B-40DC70090416}" type="pres">
      <dgm:prSet presAssocID="{8B993A2F-A0B0-4944-8657-1C3B4A2180DD}" presName="extraNode" presStyleLbl="node1" presStyleIdx="0" presStyleCnt="2"/>
      <dgm:spPr/>
    </dgm:pt>
    <dgm:pt modelId="{743729F9-B717-42E2-B169-A041623718E2}" type="pres">
      <dgm:prSet presAssocID="{8B993A2F-A0B0-4944-8657-1C3B4A2180DD}" presName="dstNode" presStyleLbl="node1" presStyleIdx="0" presStyleCnt="2"/>
      <dgm:spPr/>
    </dgm:pt>
    <dgm:pt modelId="{DD404DFA-3B17-40E5-BDC5-B05120DD44DF}" type="pres">
      <dgm:prSet presAssocID="{6574A858-78BE-46F8-9ED3-145A41EDFA0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C5B7B-B0E1-4882-B5D6-56BAEEC32F32}" type="pres">
      <dgm:prSet presAssocID="{6574A858-78BE-46F8-9ED3-145A41EDFA02}" presName="accent_1" presStyleCnt="0"/>
      <dgm:spPr/>
    </dgm:pt>
    <dgm:pt modelId="{F2F4845E-20C9-4D67-B8DF-CDD8B66372AD}" type="pres">
      <dgm:prSet presAssocID="{6574A858-78BE-46F8-9ED3-145A41EDFA02}" presName="accentRepeatNode" presStyleLbl="solidFgAcc1" presStyleIdx="0" presStyleCnt="2"/>
      <dgm:spPr/>
    </dgm:pt>
    <dgm:pt modelId="{4C3CD45C-D374-4875-911A-BD7190A6D82D}" type="pres">
      <dgm:prSet presAssocID="{38CE7E2F-35E2-4D57-8DA2-B4C72640F85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B0411-2C23-4C22-A734-6D4427C5EBCF}" type="pres">
      <dgm:prSet presAssocID="{38CE7E2F-35E2-4D57-8DA2-B4C72640F85C}" presName="accent_2" presStyleCnt="0"/>
      <dgm:spPr/>
    </dgm:pt>
    <dgm:pt modelId="{2E9AEEE9-923C-445D-85D0-C2FE09581B49}" type="pres">
      <dgm:prSet presAssocID="{38CE7E2F-35E2-4D57-8DA2-B4C72640F85C}" presName="accentRepeatNode" presStyleLbl="solidFgAcc1" presStyleIdx="1" presStyleCnt="2"/>
      <dgm:spPr/>
    </dgm:pt>
  </dgm:ptLst>
  <dgm:cxnLst>
    <dgm:cxn modelId="{022A9FFE-E6F8-4E1A-B3B2-7D6BC8E1F12D}" type="presOf" srcId="{38CE7E2F-35E2-4D57-8DA2-B4C72640F85C}" destId="{4C3CD45C-D374-4875-911A-BD7190A6D82D}" srcOrd="0" destOrd="0" presId="urn:microsoft.com/office/officeart/2008/layout/VerticalCurvedList"/>
    <dgm:cxn modelId="{EE951647-84AD-43FC-AB53-CD1915808E85}" type="presOf" srcId="{8B993A2F-A0B0-4944-8657-1C3B4A2180DD}" destId="{80CAD419-E1DA-423A-A8D3-651E50C6E37B}" srcOrd="0" destOrd="0" presId="urn:microsoft.com/office/officeart/2008/layout/VerticalCurvedList"/>
    <dgm:cxn modelId="{DCF9C331-0975-41BA-B353-FDE46370A5DB}" srcId="{8B993A2F-A0B0-4944-8657-1C3B4A2180DD}" destId="{38CE7E2F-35E2-4D57-8DA2-B4C72640F85C}" srcOrd="1" destOrd="0" parTransId="{D0F557B5-1FB8-4E73-9D9F-44B456FB9DCF}" sibTransId="{5D163AF7-9F2B-4D73-9CC0-F8849754144B}"/>
    <dgm:cxn modelId="{D3A4EA1C-0C39-4D0C-87B2-C0C2C6388502}" srcId="{8B993A2F-A0B0-4944-8657-1C3B4A2180DD}" destId="{6574A858-78BE-46F8-9ED3-145A41EDFA02}" srcOrd="0" destOrd="0" parTransId="{39AC5ECD-4C75-413B-B5CD-590A67D66526}" sibTransId="{32BC6F57-3A2C-48C3-BF8B-FFB8B06BB6A8}"/>
    <dgm:cxn modelId="{6955B988-717A-409D-8072-2C68A594691B}" type="presOf" srcId="{6574A858-78BE-46F8-9ED3-145A41EDFA02}" destId="{DD404DFA-3B17-40E5-BDC5-B05120DD44DF}" srcOrd="0" destOrd="0" presId="urn:microsoft.com/office/officeart/2008/layout/VerticalCurvedList"/>
    <dgm:cxn modelId="{4130D972-51B3-408D-B417-2F09CBF15C9E}" type="presOf" srcId="{32BC6F57-3A2C-48C3-BF8B-FFB8B06BB6A8}" destId="{D3701258-6275-4963-9256-41A8EB74E54D}" srcOrd="0" destOrd="0" presId="urn:microsoft.com/office/officeart/2008/layout/VerticalCurvedList"/>
    <dgm:cxn modelId="{3B9B45FA-3EC6-47B2-ABFB-F1F93853032D}" type="presParOf" srcId="{80CAD419-E1DA-423A-A8D3-651E50C6E37B}" destId="{D0BE084C-4566-4D24-B1F1-47D4CCE98058}" srcOrd="0" destOrd="0" presId="urn:microsoft.com/office/officeart/2008/layout/VerticalCurvedList"/>
    <dgm:cxn modelId="{BE653076-E03B-4F33-9506-31D2B9F1BABD}" type="presParOf" srcId="{D0BE084C-4566-4D24-B1F1-47D4CCE98058}" destId="{7E57CD67-893E-4003-9541-076163CB0D71}" srcOrd="0" destOrd="0" presId="urn:microsoft.com/office/officeart/2008/layout/VerticalCurvedList"/>
    <dgm:cxn modelId="{E98B9514-019E-4C95-BB9E-8CA57DBF23FE}" type="presParOf" srcId="{7E57CD67-893E-4003-9541-076163CB0D71}" destId="{3FB6CABE-7910-41E5-BF7F-5D5060E2E121}" srcOrd="0" destOrd="0" presId="urn:microsoft.com/office/officeart/2008/layout/VerticalCurvedList"/>
    <dgm:cxn modelId="{A04E525C-8266-4FA6-A00E-88C5755D8AFF}" type="presParOf" srcId="{7E57CD67-893E-4003-9541-076163CB0D71}" destId="{D3701258-6275-4963-9256-41A8EB74E54D}" srcOrd="1" destOrd="0" presId="urn:microsoft.com/office/officeart/2008/layout/VerticalCurvedList"/>
    <dgm:cxn modelId="{1F30E9BF-8079-4C76-AADB-AB02BC3E9881}" type="presParOf" srcId="{7E57CD67-893E-4003-9541-076163CB0D71}" destId="{4491029E-7295-4EBF-BB9B-40DC70090416}" srcOrd="2" destOrd="0" presId="urn:microsoft.com/office/officeart/2008/layout/VerticalCurvedList"/>
    <dgm:cxn modelId="{B017E52A-DE4B-4089-9BB5-E2D74B1A3855}" type="presParOf" srcId="{7E57CD67-893E-4003-9541-076163CB0D71}" destId="{743729F9-B717-42E2-B169-A041623718E2}" srcOrd="3" destOrd="0" presId="urn:microsoft.com/office/officeart/2008/layout/VerticalCurvedList"/>
    <dgm:cxn modelId="{DFE6C0A4-1D49-4BD2-A9B7-107A1E487293}" type="presParOf" srcId="{D0BE084C-4566-4D24-B1F1-47D4CCE98058}" destId="{DD404DFA-3B17-40E5-BDC5-B05120DD44DF}" srcOrd="1" destOrd="0" presId="urn:microsoft.com/office/officeart/2008/layout/VerticalCurvedList"/>
    <dgm:cxn modelId="{59121A58-ECD2-4D74-AB41-13679E601309}" type="presParOf" srcId="{D0BE084C-4566-4D24-B1F1-47D4CCE98058}" destId="{CF9C5B7B-B0E1-4882-B5D6-56BAEEC32F32}" srcOrd="2" destOrd="0" presId="urn:microsoft.com/office/officeart/2008/layout/VerticalCurvedList"/>
    <dgm:cxn modelId="{11A08346-FECC-48A9-B89D-01F8E806864C}" type="presParOf" srcId="{CF9C5B7B-B0E1-4882-B5D6-56BAEEC32F32}" destId="{F2F4845E-20C9-4D67-B8DF-CDD8B66372AD}" srcOrd="0" destOrd="0" presId="urn:microsoft.com/office/officeart/2008/layout/VerticalCurvedList"/>
    <dgm:cxn modelId="{5FBFB845-FB23-4D9F-B6CE-1BB2A0FE2813}" type="presParOf" srcId="{D0BE084C-4566-4D24-B1F1-47D4CCE98058}" destId="{4C3CD45C-D374-4875-911A-BD7190A6D82D}" srcOrd="3" destOrd="0" presId="urn:microsoft.com/office/officeart/2008/layout/VerticalCurvedList"/>
    <dgm:cxn modelId="{9EA50219-1AAE-48A4-98CE-BEA2B4FB78C3}" type="presParOf" srcId="{D0BE084C-4566-4D24-B1F1-47D4CCE98058}" destId="{9FFB0411-2C23-4C22-A734-6D4427C5EBCF}" srcOrd="4" destOrd="0" presId="urn:microsoft.com/office/officeart/2008/layout/VerticalCurvedList"/>
    <dgm:cxn modelId="{0394E6B5-7B99-4D9E-AA5A-F4204D894F51}" type="presParOf" srcId="{9FFB0411-2C23-4C22-A734-6D4427C5EBCF}" destId="{2E9AEEE9-923C-445D-85D0-C2FE09581B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06BB57-F24F-4CBB-83B3-B1D7836AB95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8604BA-A18D-49E0-B0F1-22087AA307C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sz="2000" dirty="0" smtClean="0">
              <a:latin typeface="Calibri" panose="020F0502020204030204" pitchFamily="34" charset="0"/>
            </a:rPr>
            <a:t>49% of private-sector EEs who work for ERs with less than 100 EEs have a plan available at work, with a 69% participation rate  </a:t>
          </a:r>
          <a:endParaRPr lang="en-US" sz="2000" dirty="0">
            <a:latin typeface="Calibri" panose="020F0502020204030204" pitchFamily="34" charset="0"/>
          </a:endParaRPr>
        </a:p>
      </dgm:t>
    </dgm:pt>
    <dgm:pt modelId="{2B2BE0B1-06BA-4A91-9719-0E63392AF178}" type="parTrans" cxnId="{C0D5B54B-4582-4C9A-A531-1A2E3AC6F754}">
      <dgm:prSet/>
      <dgm:spPr/>
      <dgm:t>
        <a:bodyPr/>
        <a:lstStyle/>
        <a:p>
          <a:endParaRPr lang="en-US"/>
        </a:p>
      </dgm:t>
    </dgm:pt>
    <dgm:pt modelId="{71ECA344-6B56-47CD-A76D-7F12D07F242B}" type="sibTrans" cxnId="{C0D5B54B-4582-4C9A-A531-1A2E3AC6F754}">
      <dgm:prSet/>
      <dgm:spPr/>
      <dgm:t>
        <a:bodyPr/>
        <a:lstStyle/>
        <a:p>
          <a:endParaRPr lang="en-US"/>
        </a:p>
      </dgm:t>
    </dgm:pt>
    <dgm:pt modelId="{6D989D6B-5F80-4A64-BBF9-A8A18A552FC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 smtClean="0">
              <a:latin typeface="Calibri" panose="020F0502020204030204" pitchFamily="34" charset="0"/>
            </a:rPr>
            <a:t>68% of U.S. households have an IRA or ER- sponsored retirement plan</a:t>
          </a:r>
          <a:endParaRPr lang="en-US" sz="2000" dirty="0">
            <a:latin typeface="Calibri" panose="020F0502020204030204" pitchFamily="34" charset="0"/>
          </a:endParaRPr>
        </a:p>
      </dgm:t>
    </dgm:pt>
    <dgm:pt modelId="{1213D7F2-E635-43E4-B7F2-BD64290A7E94}" type="parTrans" cxnId="{30E312A4-B2AF-45B0-B60B-203CFEE7B001}">
      <dgm:prSet/>
      <dgm:spPr/>
      <dgm:t>
        <a:bodyPr/>
        <a:lstStyle/>
        <a:p>
          <a:endParaRPr lang="en-US"/>
        </a:p>
      </dgm:t>
    </dgm:pt>
    <dgm:pt modelId="{89C2BBDE-9BDC-4275-9E7F-041584CA96CC}" type="sibTrans" cxnId="{30E312A4-B2AF-45B0-B60B-203CFEE7B001}">
      <dgm:prSet/>
      <dgm:spPr/>
      <dgm:t>
        <a:bodyPr/>
        <a:lstStyle/>
        <a:p>
          <a:endParaRPr lang="en-US"/>
        </a:p>
      </dgm:t>
    </dgm:pt>
    <dgm:pt modelId="{A1CB98A8-3EC0-4A6E-99FD-19D155C430B3}" type="pres">
      <dgm:prSet presAssocID="{7106BB57-F24F-4CBB-83B3-B1D7836AB9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ECEFE7-E3F5-4D7D-B01F-F28B061EB53D}" type="pres">
      <dgm:prSet presAssocID="{778604BA-A18D-49E0-B0F1-22087AA307C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49F44-83F1-4864-991C-850A100A5AC4}" type="pres">
      <dgm:prSet presAssocID="{71ECA344-6B56-47CD-A76D-7F12D07F242B}" presName="sibTrans" presStyleCnt="0"/>
      <dgm:spPr/>
    </dgm:pt>
    <dgm:pt modelId="{A7B35141-ED1B-4609-B923-D2F568DE3ED1}" type="pres">
      <dgm:prSet presAssocID="{6D989D6B-5F80-4A64-BBF9-A8A18A552FC9}" presName="node" presStyleLbl="node1" presStyleIdx="1" presStyleCnt="2" custLinFactNeighborX="138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DCB93A-EEA8-4C08-A759-F1F730928D18}" type="presOf" srcId="{6D989D6B-5F80-4A64-BBF9-A8A18A552FC9}" destId="{A7B35141-ED1B-4609-B923-D2F568DE3ED1}" srcOrd="0" destOrd="0" presId="urn:microsoft.com/office/officeart/2005/8/layout/hList6"/>
    <dgm:cxn modelId="{E51D920D-A5D6-463B-A3DF-F17CD6A51476}" type="presOf" srcId="{7106BB57-F24F-4CBB-83B3-B1D7836AB955}" destId="{A1CB98A8-3EC0-4A6E-99FD-19D155C430B3}" srcOrd="0" destOrd="0" presId="urn:microsoft.com/office/officeart/2005/8/layout/hList6"/>
    <dgm:cxn modelId="{B9059B54-F48E-47D8-B6A0-140F1CE909AD}" type="presOf" srcId="{778604BA-A18D-49E0-B0F1-22087AA307C0}" destId="{DAECEFE7-E3F5-4D7D-B01F-F28B061EB53D}" srcOrd="0" destOrd="0" presId="urn:microsoft.com/office/officeart/2005/8/layout/hList6"/>
    <dgm:cxn modelId="{C0D5B54B-4582-4C9A-A531-1A2E3AC6F754}" srcId="{7106BB57-F24F-4CBB-83B3-B1D7836AB955}" destId="{778604BA-A18D-49E0-B0F1-22087AA307C0}" srcOrd="0" destOrd="0" parTransId="{2B2BE0B1-06BA-4A91-9719-0E63392AF178}" sibTransId="{71ECA344-6B56-47CD-A76D-7F12D07F242B}"/>
    <dgm:cxn modelId="{30E312A4-B2AF-45B0-B60B-203CFEE7B001}" srcId="{7106BB57-F24F-4CBB-83B3-B1D7836AB955}" destId="{6D989D6B-5F80-4A64-BBF9-A8A18A552FC9}" srcOrd="1" destOrd="0" parTransId="{1213D7F2-E635-43E4-B7F2-BD64290A7E94}" sibTransId="{89C2BBDE-9BDC-4275-9E7F-041584CA96CC}"/>
    <dgm:cxn modelId="{C3217A56-76F2-4209-A611-B308A403A16B}" type="presParOf" srcId="{A1CB98A8-3EC0-4A6E-99FD-19D155C430B3}" destId="{DAECEFE7-E3F5-4D7D-B01F-F28B061EB53D}" srcOrd="0" destOrd="0" presId="urn:microsoft.com/office/officeart/2005/8/layout/hList6"/>
    <dgm:cxn modelId="{C224A8A5-AD84-4ED0-94E0-9EEB1851E563}" type="presParOf" srcId="{A1CB98A8-3EC0-4A6E-99FD-19D155C430B3}" destId="{C0349F44-83F1-4864-991C-850A100A5AC4}" srcOrd="1" destOrd="0" presId="urn:microsoft.com/office/officeart/2005/8/layout/hList6"/>
    <dgm:cxn modelId="{B6B09AB7-97D7-4D93-85C5-31B6E47167EE}" type="presParOf" srcId="{A1CB98A8-3EC0-4A6E-99FD-19D155C430B3}" destId="{A7B35141-ED1B-4609-B923-D2F568DE3ED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3DAEEF-E688-4B46-8FBE-ECFB2D51BC2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7B37AF-3FBB-4E04-B058-21E49A50368F}">
      <dgm:prSet phldrT="[Text]"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A34675FF-5182-4B6B-950C-22E793819200}" type="parTrans" cxnId="{1DA1695C-F468-4B9D-899B-B3E4000070FC}">
      <dgm:prSet/>
      <dgm:spPr/>
      <dgm:t>
        <a:bodyPr/>
        <a:lstStyle/>
        <a:p>
          <a:endParaRPr lang="en-US"/>
        </a:p>
      </dgm:t>
    </dgm:pt>
    <dgm:pt modelId="{021309B2-C650-4598-9EF9-368DAFF6B47F}" type="sibTrans" cxnId="{1DA1695C-F468-4B9D-899B-B3E4000070FC}">
      <dgm:prSet/>
      <dgm:spPr/>
      <dgm:t>
        <a:bodyPr/>
        <a:lstStyle/>
        <a:p>
          <a:endParaRPr lang="en-US"/>
        </a:p>
      </dgm:t>
    </dgm:pt>
    <dgm:pt modelId="{4AB1899B-CF97-4E77-9FE4-5FE4AAF73580}">
      <dgm:prSet phldrT="[Text]" custT="1"/>
      <dgm:spPr/>
      <dgm:t>
        <a:bodyPr/>
        <a:lstStyle/>
        <a:p>
          <a:pPr algn="ctr"/>
          <a:r>
            <a:rPr lang="en-US" sz="3200" dirty="0" smtClean="0">
              <a:solidFill>
                <a:srgbClr val="002060"/>
              </a:solidFill>
              <a:latin typeface="Calibri" panose="020F0502020204030204" pitchFamily="34" charset="0"/>
            </a:rPr>
            <a:t>69%</a:t>
          </a:r>
          <a:endParaRPr lang="en-US" sz="32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420CAAB6-DA9F-4887-A226-081CFA9432D4}" type="parTrans" cxnId="{0288C73B-FC7D-479F-BE59-CA8B458C5944}">
      <dgm:prSet/>
      <dgm:spPr/>
      <dgm:t>
        <a:bodyPr/>
        <a:lstStyle/>
        <a:p>
          <a:endParaRPr lang="en-US"/>
        </a:p>
      </dgm:t>
    </dgm:pt>
    <dgm:pt modelId="{8C3D4447-77C6-480F-A88A-CF28915FD62A}" type="sibTrans" cxnId="{0288C73B-FC7D-479F-BE59-CA8B458C5944}">
      <dgm:prSet/>
      <dgm:spPr/>
      <dgm:t>
        <a:bodyPr/>
        <a:lstStyle/>
        <a:p>
          <a:endParaRPr lang="en-US"/>
        </a:p>
      </dgm:t>
    </dgm:pt>
    <dgm:pt modelId="{5983FC7E-E11C-40BB-9088-55EB16B7295B}">
      <dgm:prSet phldrT="[Text]"/>
      <dgm:spPr/>
      <dgm:t>
        <a:bodyPr/>
        <a:lstStyle/>
        <a:p>
          <a:r>
            <a:rPr lang="en-US" dirty="0" smtClean="0"/>
            <a:t>Insurance</a:t>
          </a:r>
          <a:endParaRPr lang="en-US" dirty="0"/>
        </a:p>
      </dgm:t>
    </dgm:pt>
    <dgm:pt modelId="{60F54F7D-0B12-4F38-84BE-D33686DFD613}" type="parTrans" cxnId="{F5FF8C0C-7091-4CAE-B03B-4CC5055493D6}">
      <dgm:prSet/>
      <dgm:spPr/>
      <dgm:t>
        <a:bodyPr/>
        <a:lstStyle/>
        <a:p>
          <a:endParaRPr lang="en-US"/>
        </a:p>
      </dgm:t>
    </dgm:pt>
    <dgm:pt modelId="{EE1211F9-3D13-4D90-AE2B-D8AA0AC64BB8}" type="sibTrans" cxnId="{F5FF8C0C-7091-4CAE-B03B-4CC5055493D6}">
      <dgm:prSet/>
      <dgm:spPr/>
      <dgm:t>
        <a:bodyPr/>
        <a:lstStyle/>
        <a:p>
          <a:endParaRPr lang="en-US"/>
        </a:p>
      </dgm:t>
    </dgm:pt>
    <dgm:pt modelId="{F3E2044B-AF6B-4A8F-AEBD-5587143F2D6C}">
      <dgm:prSet phldrT="[Text]" custT="1"/>
      <dgm:spPr/>
      <dgm:t>
        <a:bodyPr/>
        <a:lstStyle/>
        <a:p>
          <a:pPr algn="ctr"/>
          <a:r>
            <a:rPr lang="en-US" sz="3200" dirty="0" smtClean="0">
              <a:solidFill>
                <a:srgbClr val="002060"/>
              </a:solidFill>
              <a:latin typeface="Calibri" panose="020F0502020204030204" pitchFamily="34" charset="0"/>
            </a:rPr>
            <a:t>52%</a:t>
          </a:r>
          <a:endParaRPr lang="en-US" sz="32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5257F2B0-0CA6-49FC-8C7F-486175BBE278}" type="parTrans" cxnId="{85DF9C9A-EFC9-41F0-AAB0-AF9CE89C9BAF}">
      <dgm:prSet/>
      <dgm:spPr/>
      <dgm:t>
        <a:bodyPr/>
        <a:lstStyle/>
        <a:p>
          <a:endParaRPr lang="en-US"/>
        </a:p>
      </dgm:t>
    </dgm:pt>
    <dgm:pt modelId="{1B8B47E8-97A5-4240-B46B-3CFC06093220}" type="sibTrans" cxnId="{85DF9C9A-EFC9-41F0-AAB0-AF9CE89C9BAF}">
      <dgm:prSet/>
      <dgm:spPr/>
      <dgm:t>
        <a:bodyPr/>
        <a:lstStyle/>
        <a:p>
          <a:endParaRPr lang="en-US"/>
        </a:p>
      </dgm:t>
    </dgm:pt>
    <dgm:pt modelId="{7B934E90-E7F1-47FA-B383-98CAA4CF6953}">
      <dgm:prSet phldrT="[Text]"/>
      <dgm:spPr/>
      <dgm:t>
        <a:bodyPr/>
        <a:lstStyle/>
        <a:p>
          <a:r>
            <a:rPr lang="en-US" dirty="0" smtClean="0"/>
            <a:t>Health Care</a:t>
          </a:r>
          <a:endParaRPr lang="en-US" dirty="0"/>
        </a:p>
      </dgm:t>
    </dgm:pt>
    <dgm:pt modelId="{6D4E8C57-DA8F-4308-822F-B7A59DABF1E1}" type="parTrans" cxnId="{C12A7EA2-9FB0-45D0-9F2D-1DB78261B583}">
      <dgm:prSet/>
      <dgm:spPr/>
      <dgm:t>
        <a:bodyPr/>
        <a:lstStyle/>
        <a:p>
          <a:endParaRPr lang="en-US"/>
        </a:p>
      </dgm:t>
    </dgm:pt>
    <dgm:pt modelId="{9EE228C9-ABDD-4407-B0F5-73EBC5EC776B}" type="sibTrans" cxnId="{C12A7EA2-9FB0-45D0-9F2D-1DB78261B583}">
      <dgm:prSet/>
      <dgm:spPr/>
      <dgm:t>
        <a:bodyPr/>
        <a:lstStyle/>
        <a:p>
          <a:endParaRPr lang="en-US"/>
        </a:p>
      </dgm:t>
    </dgm:pt>
    <dgm:pt modelId="{03867ED3-1D9D-4F4C-823E-DC5BA12381EF}">
      <dgm:prSet phldrT="[Text]"/>
      <dgm:spPr/>
      <dgm:t>
        <a:bodyPr/>
        <a:lstStyle/>
        <a:p>
          <a:r>
            <a:rPr lang="en-US" dirty="0" smtClean="0"/>
            <a:t>Retail</a:t>
          </a:r>
          <a:endParaRPr lang="en-US" dirty="0"/>
        </a:p>
      </dgm:t>
    </dgm:pt>
    <dgm:pt modelId="{B8A44187-BA44-446B-97B8-BBB0128B8338}" type="parTrans" cxnId="{3EE8F70D-EC23-46C4-9567-81817959AB0D}">
      <dgm:prSet/>
      <dgm:spPr/>
      <dgm:t>
        <a:bodyPr/>
        <a:lstStyle/>
        <a:p>
          <a:endParaRPr lang="en-US"/>
        </a:p>
      </dgm:t>
    </dgm:pt>
    <dgm:pt modelId="{56D433F5-C5E5-4C44-8C63-E5612A81DE78}" type="sibTrans" cxnId="{3EE8F70D-EC23-46C4-9567-81817959AB0D}">
      <dgm:prSet/>
      <dgm:spPr/>
      <dgm:t>
        <a:bodyPr/>
        <a:lstStyle/>
        <a:p>
          <a:endParaRPr lang="en-US"/>
        </a:p>
      </dgm:t>
    </dgm:pt>
    <dgm:pt modelId="{B7F8A8DF-93F7-441F-9C68-9C8F2036C404}">
      <dgm:prSet phldrT="[Text]"/>
      <dgm:spPr/>
      <dgm:t>
        <a:bodyPr/>
        <a:lstStyle/>
        <a:p>
          <a:r>
            <a:rPr lang="en-US" dirty="0" smtClean="0"/>
            <a:t>Financial</a:t>
          </a:r>
          <a:endParaRPr lang="en-US" dirty="0"/>
        </a:p>
      </dgm:t>
    </dgm:pt>
    <dgm:pt modelId="{F1D1F872-3AC6-4E57-AF60-5AD1D88697A9}" type="parTrans" cxnId="{64D6BB7F-4AFD-465A-AD0E-3A22F4033711}">
      <dgm:prSet/>
      <dgm:spPr/>
      <dgm:t>
        <a:bodyPr/>
        <a:lstStyle/>
        <a:p>
          <a:endParaRPr lang="en-US"/>
        </a:p>
      </dgm:t>
    </dgm:pt>
    <dgm:pt modelId="{0298A7B9-7D3E-40F2-9656-E74EA364302D}" type="sibTrans" cxnId="{64D6BB7F-4AFD-465A-AD0E-3A22F4033711}">
      <dgm:prSet/>
      <dgm:spPr/>
      <dgm:t>
        <a:bodyPr/>
        <a:lstStyle/>
        <a:p>
          <a:endParaRPr lang="en-US"/>
        </a:p>
      </dgm:t>
    </dgm:pt>
    <dgm:pt modelId="{7BB6631A-A2A3-4378-B4C2-A7CD23AA9093}">
      <dgm:prSet custT="1"/>
      <dgm:spPr/>
      <dgm:t>
        <a:bodyPr/>
        <a:lstStyle/>
        <a:p>
          <a:pPr algn="ctr"/>
          <a:r>
            <a:rPr lang="en-US" sz="3200" dirty="0" smtClean="0">
              <a:solidFill>
                <a:srgbClr val="002060"/>
              </a:solidFill>
              <a:latin typeface="Calibri" panose="020F0502020204030204" pitchFamily="34" charset="0"/>
            </a:rPr>
            <a:t>54%</a:t>
          </a:r>
          <a:endParaRPr lang="en-US" sz="32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3C063B87-3A8F-4A63-BF18-1F0D20D9E5A0}" type="parTrans" cxnId="{9E65E955-DACD-44C0-BC4A-1D7ADEA970A9}">
      <dgm:prSet/>
      <dgm:spPr/>
      <dgm:t>
        <a:bodyPr/>
        <a:lstStyle/>
        <a:p>
          <a:endParaRPr lang="en-US"/>
        </a:p>
      </dgm:t>
    </dgm:pt>
    <dgm:pt modelId="{EE1274D6-62D0-44C9-A2DD-6E6D55742C44}" type="sibTrans" cxnId="{9E65E955-DACD-44C0-BC4A-1D7ADEA970A9}">
      <dgm:prSet/>
      <dgm:spPr/>
      <dgm:t>
        <a:bodyPr/>
        <a:lstStyle/>
        <a:p>
          <a:endParaRPr lang="en-US"/>
        </a:p>
      </dgm:t>
    </dgm:pt>
    <dgm:pt modelId="{E2A58138-B37C-46CD-8074-B586BFCC37F7}">
      <dgm:prSet custT="1"/>
      <dgm:spPr/>
      <dgm:t>
        <a:bodyPr/>
        <a:lstStyle/>
        <a:p>
          <a:pPr algn="ctr"/>
          <a:r>
            <a:rPr lang="en-US" sz="3200" dirty="0" smtClean="0">
              <a:solidFill>
                <a:srgbClr val="002060"/>
              </a:solidFill>
              <a:latin typeface="Calibri" panose="020F0502020204030204" pitchFamily="34" charset="0"/>
            </a:rPr>
            <a:t>44%</a:t>
          </a:r>
          <a:endParaRPr lang="en-US" sz="32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F548DDEC-07D6-4AC6-A4D1-A220897D77AB}" type="parTrans" cxnId="{0498C883-920B-4774-9B43-79E50C4FD443}">
      <dgm:prSet/>
      <dgm:spPr/>
      <dgm:t>
        <a:bodyPr/>
        <a:lstStyle/>
        <a:p>
          <a:endParaRPr lang="en-US"/>
        </a:p>
      </dgm:t>
    </dgm:pt>
    <dgm:pt modelId="{362E9CAA-F298-4C8B-96CE-4F01358589FA}" type="sibTrans" cxnId="{0498C883-920B-4774-9B43-79E50C4FD443}">
      <dgm:prSet/>
      <dgm:spPr/>
      <dgm:t>
        <a:bodyPr/>
        <a:lstStyle/>
        <a:p>
          <a:endParaRPr lang="en-US"/>
        </a:p>
      </dgm:t>
    </dgm:pt>
    <dgm:pt modelId="{2B6AB64A-C720-4ED0-B4ED-0A63CA07E467}">
      <dgm:prSet custT="1"/>
      <dgm:spPr/>
      <dgm:t>
        <a:bodyPr/>
        <a:lstStyle/>
        <a:p>
          <a:pPr algn="ctr"/>
          <a:r>
            <a:rPr lang="en-US" sz="3200" dirty="0" smtClean="0">
              <a:solidFill>
                <a:srgbClr val="002060"/>
              </a:solidFill>
              <a:latin typeface="Calibri" panose="020F0502020204030204" pitchFamily="34" charset="0"/>
            </a:rPr>
            <a:t>39%</a:t>
          </a:r>
          <a:endParaRPr lang="en-US" sz="320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CC2BFDDF-F083-4733-BA7D-FCE8F7DEE5E0}" type="parTrans" cxnId="{98C89754-BAF2-4224-9D55-65EB03728DA9}">
      <dgm:prSet/>
      <dgm:spPr/>
      <dgm:t>
        <a:bodyPr/>
        <a:lstStyle/>
        <a:p>
          <a:endParaRPr lang="en-US"/>
        </a:p>
      </dgm:t>
    </dgm:pt>
    <dgm:pt modelId="{4C49DA6B-A36D-46C2-A0A5-E502E890A886}" type="sibTrans" cxnId="{98C89754-BAF2-4224-9D55-65EB03728DA9}">
      <dgm:prSet/>
      <dgm:spPr/>
      <dgm:t>
        <a:bodyPr/>
        <a:lstStyle/>
        <a:p>
          <a:endParaRPr lang="en-US"/>
        </a:p>
      </dgm:t>
    </dgm:pt>
    <dgm:pt modelId="{BCC4FA0D-3BA3-4BC7-9B14-3A7A12563A35}" type="pres">
      <dgm:prSet presAssocID="{EB3DAEEF-E688-4B46-8FBE-ECFB2D51BC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1185E4-0E1D-4999-B6E1-0CDFFE60FE42}" type="pres">
      <dgm:prSet presAssocID="{D67B37AF-3FBB-4E04-B058-21E49A50368F}" presName="linNode" presStyleCnt="0"/>
      <dgm:spPr/>
    </dgm:pt>
    <dgm:pt modelId="{EAB24D98-0A1C-417B-B073-CE2275FAF3CA}" type="pres">
      <dgm:prSet presAssocID="{D67B37AF-3FBB-4E04-B058-21E49A50368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E4E4A-5AB8-4C3C-A81A-886E3D46BEA1}" type="pres">
      <dgm:prSet presAssocID="{D67B37AF-3FBB-4E04-B058-21E49A50368F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A332D-BA3E-4995-9594-34AB660178E3}" type="pres">
      <dgm:prSet presAssocID="{021309B2-C650-4598-9EF9-368DAFF6B47F}" presName="spacing" presStyleCnt="0"/>
      <dgm:spPr/>
    </dgm:pt>
    <dgm:pt modelId="{E53097CC-285B-4DE6-AB71-C91DA5EF6DDB}" type="pres">
      <dgm:prSet presAssocID="{5983FC7E-E11C-40BB-9088-55EB16B7295B}" presName="linNode" presStyleCnt="0"/>
      <dgm:spPr/>
    </dgm:pt>
    <dgm:pt modelId="{7B47F5A9-5C8B-4BEB-84F2-C117F9A73645}" type="pres">
      <dgm:prSet presAssocID="{5983FC7E-E11C-40BB-9088-55EB16B7295B}" presName="parentShp" presStyleLbl="node1" presStyleIdx="1" presStyleCnt="5" custLinFactNeighborY="4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33A02-EAFA-4E56-96D5-9BC7DA0A7F66}" type="pres">
      <dgm:prSet presAssocID="{5983FC7E-E11C-40BB-9088-55EB16B7295B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87F3B-C140-429C-BA03-AB8CE7F6F8D8}" type="pres">
      <dgm:prSet presAssocID="{EE1211F9-3D13-4D90-AE2B-D8AA0AC64BB8}" presName="spacing" presStyleCnt="0"/>
      <dgm:spPr/>
    </dgm:pt>
    <dgm:pt modelId="{819D73B8-117F-46BB-BFE2-06AA5C37CA2E}" type="pres">
      <dgm:prSet presAssocID="{7B934E90-E7F1-47FA-B383-98CAA4CF6953}" presName="linNode" presStyleCnt="0"/>
      <dgm:spPr/>
    </dgm:pt>
    <dgm:pt modelId="{44F2AA49-AC6B-4733-9A3B-09436F8A3027}" type="pres">
      <dgm:prSet presAssocID="{7B934E90-E7F1-47FA-B383-98CAA4CF6953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073AA-3837-45A1-A628-6A51F4881033}" type="pres">
      <dgm:prSet presAssocID="{7B934E90-E7F1-47FA-B383-98CAA4CF6953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26AE8-C5B2-4D60-B6ED-0D9AF8D7AA03}" type="pres">
      <dgm:prSet presAssocID="{9EE228C9-ABDD-4407-B0F5-73EBC5EC776B}" presName="spacing" presStyleCnt="0"/>
      <dgm:spPr/>
    </dgm:pt>
    <dgm:pt modelId="{20413A7C-38C4-41CA-AB8F-F6CD068EBCB1}" type="pres">
      <dgm:prSet presAssocID="{03867ED3-1D9D-4F4C-823E-DC5BA12381EF}" presName="linNode" presStyleCnt="0"/>
      <dgm:spPr/>
    </dgm:pt>
    <dgm:pt modelId="{ED259BB1-D470-4F54-98B3-D10DD817C5D3}" type="pres">
      <dgm:prSet presAssocID="{03867ED3-1D9D-4F4C-823E-DC5BA12381EF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FBF4-7BCE-4D03-B128-497CBAA73C03}" type="pres">
      <dgm:prSet presAssocID="{03867ED3-1D9D-4F4C-823E-DC5BA12381EF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E285B-6CAF-4F28-BE74-009AFBCF7B0C}" type="pres">
      <dgm:prSet presAssocID="{56D433F5-C5E5-4C44-8C63-E5612A81DE78}" presName="spacing" presStyleCnt="0"/>
      <dgm:spPr/>
    </dgm:pt>
    <dgm:pt modelId="{E2A9423E-5928-4281-9D33-C8CB30B23F83}" type="pres">
      <dgm:prSet presAssocID="{B7F8A8DF-93F7-441F-9C68-9C8F2036C404}" presName="linNode" presStyleCnt="0"/>
      <dgm:spPr/>
    </dgm:pt>
    <dgm:pt modelId="{CE20AD78-5EE4-4FEB-942F-9772BA2D1053}" type="pres">
      <dgm:prSet presAssocID="{B7F8A8DF-93F7-441F-9C68-9C8F2036C40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D6FDA-31A5-47AA-BB99-F290922EF4E1}" type="pres">
      <dgm:prSet presAssocID="{B7F8A8DF-93F7-441F-9C68-9C8F2036C40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59750-0ECB-461C-A709-D87FFE2F6DB5}" type="presOf" srcId="{5983FC7E-E11C-40BB-9088-55EB16B7295B}" destId="{7B47F5A9-5C8B-4BEB-84F2-C117F9A73645}" srcOrd="0" destOrd="0" presId="urn:microsoft.com/office/officeart/2005/8/layout/vList6"/>
    <dgm:cxn modelId="{C12A7EA2-9FB0-45D0-9F2D-1DB78261B583}" srcId="{EB3DAEEF-E688-4B46-8FBE-ECFB2D51BC20}" destId="{7B934E90-E7F1-47FA-B383-98CAA4CF6953}" srcOrd="2" destOrd="0" parTransId="{6D4E8C57-DA8F-4308-822F-B7A59DABF1E1}" sibTransId="{9EE228C9-ABDD-4407-B0F5-73EBC5EC776B}"/>
    <dgm:cxn modelId="{CED55ECA-F2E9-4A7E-8863-9C8112700CE5}" type="presOf" srcId="{F3E2044B-AF6B-4A8F-AEBD-5587143F2D6C}" destId="{1E533A02-EAFA-4E56-96D5-9BC7DA0A7F66}" srcOrd="0" destOrd="0" presId="urn:microsoft.com/office/officeart/2005/8/layout/vList6"/>
    <dgm:cxn modelId="{C441FB9E-31F9-40C7-9185-17F8B8A6DFEC}" type="presOf" srcId="{D67B37AF-3FBB-4E04-B058-21E49A50368F}" destId="{EAB24D98-0A1C-417B-B073-CE2275FAF3CA}" srcOrd="0" destOrd="0" presId="urn:microsoft.com/office/officeart/2005/8/layout/vList6"/>
    <dgm:cxn modelId="{978B529D-A63B-4777-960C-15668749F19A}" type="presOf" srcId="{4AB1899B-CF97-4E77-9FE4-5FE4AAF73580}" destId="{E77E4E4A-5AB8-4C3C-A81A-886E3D46BEA1}" srcOrd="0" destOrd="0" presId="urn:microsoft.com/office/officeart/2005/8/layout/vList6"/>
    <dgm:cxn modelId="{5A64277B-65DC-450E-B236-8D2A50D03EB6}" type="presOf" srcId="{E2A58138-B37C-46CD-8074-B586BFCC37F7}" destId="{10C4FBF4-7BCE-4D03-B128-497CBAA73C03}" srcOrd="0" destOrd="0" presId="urn:microsoft.com/office/officeart/2005/8/layout/vList6"/>
    <dgm:cxn modelId="{3EE8F70D-EC23-46C4-9567-81817959AB0D}" srcId="{EB3DAEEF-E688-4B46-8FBE-ECFB2D51BC20}" destId="{03867ED3-1D9D-4F4C-823E-DC5BA12381EF}" srcOrd="3" destOrd="0" parTransId="{B8A44187-BA44-446B-97B8-BBB0128B8338}" sibTransId="{56D433F5-C5E5-4C44-8C63-E5612A81DE78}"/>
    <dgm:cxn modelId="{98C89754-BAF2-4224-9D55-65EB03728DA9}" srcId="{B7F8A8DF-93F7-441F-9C68-9C8F2036C404}" destId="{2B6AB64A-C720-4ED0-B4ED-0A63CA07E467}" srcOrd="0" destOrd="0" parTransId="{CC2BFDDF-F083-4733-BA7D-FCE8F7DEE5E0}" sibTransId="{4C49DA6B-A36D-46C2-A0A5-E502E890A886}"/>
    <dgm:cxn modelId="{5D9BFED1-8309-4C45-A29A-5B3F7E54C65B}" type="presOf" srcId="{7B934E90-E7F1-47FA-B383-98CAA4CF6953}" destId="{44F2AA49-AC6B-4733-9A3B-09436F8A3027}" srcOrd="0" destOrd="0" presId="urn:microsoft.com/office/officeart/2005/8/layout/vList6"/>
    <dgm:cxn modelId="{52444109-9DDF-4125-A4D4-62A1BE814B2C}" type="presOf" srcId="{7BB6631A-A2A3-4378-B4C2-A7CD23AA9093}" destId="{876073AA-3837-45A1-A628-6A51F4881033}" srcOrd="0" destOrd="0" presId="urn:microsoft.com/office/officeart/2005/8/layout/vList6"/>
    <dgm:cxn modelId="{1DA1695C-F468-4B9D-899B-B3E4000070FC}" srcId="{EB3DAEEF-E688-4B46-8FBE-ECFB2D51BC20}" destId="{D67B37AF-3FBB-4E04-B058-21E49A50368F}" srcOrd="0" destOrd="0" parTransId="{A34675FF-5182-4B6B-950C-22E793819200}" sibTransId="{021309B2-C650-4598-9EF9-368DAFF6B47F}"/>
    <dgm:cxn modelId="{AAC50C8F-826F-4C2E-AB57-901C39902663}" type="presOf" srcId="{2B6AB64A-C720-4ED0-B4ED-0A63CA07E467}" destId="{A75D6FDA-31A5-47AA-BB99-F290922EF4E1}" srcOrd="0" destOrd="0" presId="urn:microsoft.com/office/officeart/2005/8/layout/vList6"/>
    <dgm:cxn modelId="{9E65E955-DACD-44C0-BC4A-1D7ADEA970A9}" srcId="{7B934E90-E7F1-47FA-B383-98CAA4CF6953}" destId="{7BB6631A-A2A3-4378-B4C2-A7CD23AA9093}" srcOrd="0" destOrd="0" parTransId="{3C063B87-3A8F-4A63-BF18-1F0D20D9E5A0}" sibTransId="{EE1274D6-62D0-44C9-A2DD-6E6D55742C44}"/>
    <dgm:cxn modelId="{0498C883-920B-4774-9B43-79E50C4FD443}" srcId="{03867ED3-1D9D-4F4C-823E-DC5BA12381EF}" destId="{E2A58138-B37C-46CD-8074-B586BFCC37F7}" srcOrd="0" destOrd="0" parTransId="{F548DDEC-07D6-4AC6-A4D1-A220897D77AB}" sibTransId="{362E9CAA-F298-4C8B-96CE-4F01358589FA}"/>
    <dgm:cxn modelId="{85DF9C9A-EFC9-41F0-AAB0-AF9CE89C9BAF}" srcId="{5983FC7E-E11C-40BB-9088-55EB16B7295B}" destId="{F3E2044B-AF6B-4A8F-AEBD-5587143F2D6C}" srcOrd="0" destOrd="0" parTransId="{5257F2B0-0CA6-49FC-8C7F-486175BBE278}" sibTransId="{1B8B47E8-97A5-4240-B46B-3CFC06093220}"/>
    <dgm:cxn modelId="{0288C73B-FC7D-479F-BE59-CA8B458C5944}" srcId="{D67B37AF-3FBB-4E04-B058-21E49A50368F}" destId="{4AB1899B-CF97-4E77-9FE4-5FE4AAF73580}" srcOrd="0" destOrd="0" parTransId="{420CAAB6-DA9F-4887-A226-081CFA9432D4}" sibTransId="{8C3D4447-77C6-480F-A88A-CF28915FD62A}"/>
    <dgm:cxn modelId="{AD2C4A34-002E-46CB-B06C-E3784B10A4F1}" type="presOf" srcId="{03867ED3-1D9D-4F4C-823E-DC5BA12381EF}" destId="{ED259BB1-D470-4F54-98B3-D10DD817C5D3}" srcOrd="0" destOrd="0" presId="urn:microsoft.com/office/officeart/2005/8/layout/vList6"/>
    <dgm:cxn modelId="{64D6BB7F-4AFD-465A-AD0E-3A22F4033711}" srcId="{EB3DAEEF-E688-4B46-8FBE-ECFB2D51BC20}" destId="{B7F8A8DF-93F7-441F-9C68-9C8F2036C404}" srcOrd="4" destOrd="0" parTransId="{F1D1F872-3AC6-4E57-AF60-5AD1D88697A9}" sibTransId="{0298A7B9-7D3E-40F2-9656-E74EA364302D}"/>
    <dgm:cxn modelId="{2E3D3075-3B20-4BD4-9934-2823CD14302C}" type="presOf" srcId="{EB3DAEEF-E688-4B46-8FBE-ECFB2D51BC20}" destId="{BCC4FA0D-3BA3-4BC7-9B14-3A7A12563A35}" srcOrd="0" destOrd="0" presId="urn:microsoft.com/office/officeart/2005/8/layout/vList6"/>
    <dgm:cxn modelId="{F5FF8C0C-7091-4CAE-B03B-4CC5055493D6}" srcId="{EB3DAEEF-E688-4B46-8FBE-ECFB2D51BC20}" destId="{5983FC7E-E11C-40BB-9088-55EB16B7295B}" srcOrd="1" destOrd="0" parTransId="{60F54F7D-0B12-4F38-84BE-D33686DFD613}" sibTransId="{EE1211F9-3D13-4D90-AE2B-D8AA0AC64BB8}"/>
    <dgm:cxn modelId="{AC31A5AE-112E-42B9-9496-1433BAA45B3D}" type="presOf" srcId="{B7F8A8DF-93F7-441F-9C68-9C8F2036C404}" destId="{CE20AD78-5EE4-4FEB-942F-9772BA2D1053}" srcOrd="0" destOrd="0" presId="urn:microsoft.com/office/officeart/2005/8/layout/vList6"/>
    <dgm:cxn modelId="{D2737E1F-C058-4487-9D48-E7DE760DCA6F}" type="presParOf" srcId="{BCC4FA0D-3BA3-4BC7-9B14-3A7A12563A35}" destId="{E11185E4-0E1D-4999-B6E1-0CDFFE60FE42}" srcOrd="0" destOrd="0" presId="urn:microsoft.com/office/officeart/2005/8/layout/vList6"/>
    <dgm:cxn modelId="{1B231C7C-C57F-406F-BC9D-D8D5255A66C6}" type="presParOf" srcId="{E11185E4-0E1D-4999-B6E1-0CDFFE60FE42}" destId="{EAB24D98-0A1C-417B-B073-CE2275FAF3CA}" srcOrd="0" destOrd="0" presId="urn:microsoft.com/office/officeart/2005/8/layout/vList6"/>
    <dgm:cxn modelId="{622791D4-C8F3-469A-94B4-C54BBC8BD9EA}" type="presParOf" srcId="{E11185E4-0E1D-4999-B6E1-0CDFFE60FE42}" destId="{E77E4E4A-5AB8-4C3C-A81A-886E3D46BEA1}" srcOrd="1" destOrd="0" presId="urn:microsoft.com/office/officeart/2005/8/layout/vList6"/>
    <dgm:cxn modelId="{8B72550D-21BC-418D-BA2A-93FB38D85D51}" type="presParOf" srcId="{BCC4FA0D-3BA3-4BC7-9B14-3A7A12563A35}" destId="{2A0A332D-BA3E-4995-9594-34AB660178E3}" srcOrd="1" destOrd="0" presId="urn:microsoft.com/office/officeart/2005/8/layout/vList6"/>
    <dgm:cxn modelId="{AB2C4C59-1C68-462D-A4A3-05B466FC0EE9}" type="presParOf" srcId="{BCC4FA0D-3BA3-4BC7-9B14-3A7A12563A35}" destId="{E53097CC-285B-4DE6-AB71-C91DA5EF6DDB}" srcOrd="2" destOrd="0" presId="urn:microsoft.com/office/officeart/2005/8/layout/vList6"/>
    <dgm:cxn modelId="{13F5B98D-263C-45A3-9562-4E2549399DFA}" type="presParOf" srcId="{E53097CC-285B-4DE6-AB71-C91DA5EF6DDB}" destId="{7B47F5A9-5C8B-4BEB-84F2-C117F9A73645}" srcOrd="0" destOrd="0" presId="urn:microsoft.com/office/officeart/2005/8/layout/vList6"/>
    <dgm:cxn modelId="{5CB5EF53-E139-4BF8-B310-EBB03FBC98A8}" type="presParOf" srcId="{E53097CC-285B-4DE6-AB71-C91DA5EF6DDB}" destId="{1E533A02-EAFA-4E56-96D5-9BC7DA0A7F66}" srcOrd="1" destOrd="0" presId="urn:microsoft.com/office/officeart/2005/8/layout/vList6"/>
    <dgm:cxn modelId="{F375A385-1F4E-4678-AA94-206211208B98}" type="presParOf" srcId="{BCC4FA0D-3BA3-4BC7-9B14-3A7A12563A35}" destId="{90A87F3B-C140-429C-BA03-AB8CE7F6F8D8}" srcOrd="3" destOrd="0" presId="urn:microsoft.com/office/officeart/2005/8/layout/vList6"/>
    <dgm:cxn modelId="{04F8BF13-A038-4005-B4E2-AAE375C77BB0}" type="presParOf" srcId="{BCC4FA0D-3BA3-4BC7-9B14-3A7A12563A35}" destId="{819D73B8-117F-46BB-BFE2-06AA5C37CA2E}" srcOrd="4" destOrd="0" presId="urn:microsoft.com/office/officeart/2005/8/layout/vList6"/>
    <dgm:cxn modelId="{DA131A45-1EFB-4E17-9E04-63495DDF7C2C}" type="presParOf" srcId="{819D73B8-117F-46BB-BFE2-06AA5C37CA2E}" destId="{44F2AA49-AC6B-4733-9A3B-09436F8A3027}" srcOrd="0" destOrd="0" presId="urn:microsoft.com/office/officeart/2005/8/layout/vList6"/>
    <dgm:cxn modelId="{204EA2DD-91AF-4AFA-9B5A-FBF87A5580A6}" type="presParOf" srcId="{819D73B8-117F-46BB-BFE2-06AA5C37CA2E}" destId="{876073AA-3837-45A1-A628-6A51F4881033}" srcOrd="1" destOrd="0" presId="urn:microsoft.com/office/officeart/2005/8/layout/vList6"/>
    <dgm:cxn modelId="{39325FE2-1FD6-462E-9071-355469CF866B}" type="presParOf" srcId="{BCC4FA0D-3BA3-4BC7-9B14-3A7A12563A35}" destId="{2E726AE8-C5B2-4D60-B6ED-0D9AF8D7AA03}" srcOrd="5" destOrd="0" presId="urn:microsoft.com/office/officeart/2005/8/layout/vList6"/>
    <dgm:cxn modelId="{B314F39A-8F7C-43AC-B692-5F975665A5DF}" type="presParOf" srcId="{BCC4FA0D-3BA3-4BC7-9B14-3A7A12563A35}" destId="{20413A7C-38C4-41CA-AB8F-F6CD068EBCB1}" srcOrd="6" destOrd="0" presId="urn:microsoft.com/office/officeart/2005/8/layout/vList6"/>
    <dgm:cxn modelId="{DDC2DFA3-5948-4BE9-9377-E45D46601C11}" type="presParOf" srcId="{20413A7C-38C4-41CA-AB8F-F6CD068EBCB1}" destId="{ED259BB1-D470-4F54-98B3-D10DD817C5D3}" srcOrd="0" destOrd="0" presId="urn:microsoft.com/office/officeart/2005/8/layout/vList6"/>
    <dgm:cxn modelId="{B7A6E2C2-FC4D-4FD2-9B57-E92ACFE8B59E}" type="presParOf" srcId="{20413A7C-38C4-41CA-AB8F-F6CD068EBCB1}" destId="{10C4FBF4-7BCE-4D03-B128-497CBAA73C03}" srcOrd="1" destOrd="0" presId="urn:microsoft.com/office/officeart/2005/8/layout/vList6"/>
    <dgm:cxn modelId="{D63CD986-C424-4380-A9FE-73C562CFD435}" type="presParOf" srcId="{BCC4FA0D-3BA3-4BC7-9B14-3A7A12563A35}" destId="{DC5E285B-6CAF-4F28-BE74-009AFBCF7B0C}" srcOrd="7" destOrd="0" presId="urn:microsoft.com/office/officeart/2005/8/layout/vList6"/>
    <dgm:cxn modelId="{D5A0A646-04CD-4A58-810C-A7C32E09E175}" type="presParOf" srcId="{BCC4FA0D-3BA3-4BC7-9B14-3A7A12563A35}" destId="{E2A9423E-5928-4281-9D33-C8CB30B23F83}" srcOrd="8" destOrd="0" presId="urn:microsoft.com/office/officeart/2005/8/layout/vList6"/>
    <dgm:cxn modelId="{6A06B268-ADAA-4088-800E-A2E3C38AF14B}" type="presParOf" srcId="{E2A9423E-5928-4281-9D33-C8CB30B23F83}" destId="{CE20AD78-5EE4-4FEB-942F-9772BA2D1053}" srcOrd="0" destOrd="0" presId="urn:microsoft.com/office/officeart/2005/8/layout/vList6"/>
    <dgm:cxn modelId="{33B6F546-BDC5-4022-AADB-D0CF84BDD06A}" type="presParOf" srcId="{E2A9423E-5928-4281-9D33-C8CB30B23F83}" destId="{A75D6FDA-31A5-47AA-BB99-F290922EF4E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860F13-4797-4FB4-8C1C-34C695DD2B4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08EF74-F736-4497-9EE4-1E80CF845E4A}">
      <dgm:prSet phldrT="[Text]"/>
      <dgm:spPr/>
      <dgm:t>
        <a:bodyPr/>
        <a:lstStyle/>
        <a:p>
          <a:r>
            <a:rPr lang="en-US" dirty="0" smtClean="0"/>
            <a:t>12%</a:t>
          </a:r>
          <a:endParaRPr lang="en-US" dirty="0"/>
        </a:p>
      </dgm:t>
    </dgm:pt>
    <dgm:pt modelId="{4A5879C9-6808-4C59-8A6D-CE9D7AC7A9B8}" type="parTrans" cxnId="{EA26163C-E80A-40C6-ACD8-E7BAD37A9D05}">
      <dgm:prSet/>
      <dgm:spPr/>
      <dgm:t>
        <a:bodyPr/>
        <a:lstStyle/>
        <a:p>
          <a:endParaRPr lang="en-US"/>
        </a:p>
      </dgm:t>
    </dgm:pt>
    <dgm:pt modelId="{D1F4DDA7-BBEF-4CAD-A84A-0060DDD9FBE3}" type="sibTrans" cxnId="{EA26163C-E80A-40C6-ACD8-E7BAD37A9D05}">
      <dgm:prSet/>
      <dgm:spPr/>
      <dgm:t>
        <a:bodyPr/>
        <a:lstStyle/>
        <a:p>
          <a:endParaRPr lang="en-US"/>
        </a:p>
      </dgm:t>
    </dgm:pt>
    <dgm:pt modelId="{D907508D-715F-497F-92E7-E741D9FE420C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Annuity/Installment payout option in plans </a:t>
          </a:r>
          <a:endParaRPr lang="en-US" sz="2400" dirty="0">
            <a:latin typeface="Calibri" panose="020F0502020204030204" pitchFamily="34" charset="0"/>
          </a:endParaRPr>
        </a:p>
      </dgm:t>
    </dgm:pt>
    <dgm:pt modelId="{ECE106D3-20BE-4C46-94E8-21DDD38652ED}" type="parTrans" cxnId="{8FDA5875-1882-4A09-823D-5A510623ACE5}">
      <dgm:prSet/>
      <dgm:spPr/>
      <dgm:t>
        <a:bodyPr/>
        <a:lstStyle/>
        <a:p>
          <a:endParaRPr lang="en-US"/>
        </a:p>
      </dgm:t>
    </dgm:pt>
    <dgm:pt modelId="{215B7AEC-FE43-477E-9D9D-9BA9D8F6ECD9}" type="sibTrans" cxnId="{8FDA5875-1882-4A09-823D-5A510623ACE5}">
      <dgm:prSet/>
      <dgm:spPr/>
      <dgm:t>
        <a:bodyPr/>
        <a:lstStyle/>
        <a:p>
          <a:endParaRPr lang="en-US"/>
        </a:p>
      </dgm:t>
    </dgm:pt>
    <dgm:pt modelId="{B9763FFF-17E4-49B4-A861-94C2F04AD49A}">
      <dgm:prSet phldrT="[Text]"/>
      <dgm:spPr/>
      <dgm:t>
        <a:bodyPr/>
        <a:lstStyle/>
        <a:p>
          <a:r>
            <a:rPr lang="en-US" dirty="0" smtClean="0"/>
            <a:t>3%</a:t>
          </a:r>
          <a:endParaRPr lang="en-US" dirty="0"/>
        </a:p>
      </dgm:t>
    </dgm:pt>
    <dgm:pt modelId="{3509C542-CC33-4864-B58D-7D1E35A13545}" type="parTrans" cxnId="{A5279D3B-22A7-4EAC-B366-360415CFDC48}">
      <dgm:prSet/>
      <dgm:spPr/>
      <dgm:t>
        <a:bodyPr/>
        <a:lstStyle/>
        <a:p>
          <a:endParaRPr lang="en-US"/>
        </a:p>
      </dgm:t>
    </dgm:pt>
    <dgm:pt modelId="{1BE87174-6482-48FD-A853-95A4C4335B39}" type="sibTrans" cxnId="{A5279D3B-22A7-4EAC-B366-360415CFDC48}">
      <dgm:prSet/>
      <dgm:spPr/>
      <dgm:t>
        <a:bodyPr/>
        <a:lstStyle/>
        <a:p>
          <a:endParaRPr lang="en-US"/>
        </a:p>
      </dgm:t>
    </dgm:pt>
    <dgm:pt modelId="{1DF13A95-6A4C-4B23-8894-51A5A9444907}">
      <dgm:prSet phldrT="[Text]"/>
      <dgm:spPr/>
      <dgm:t>
        <a:bodyPr/>
        <a:lstStyle/>
        <a:p>
          <a:r>
            <a:rPr lang="en-US" dirty="0" smtClean="0"/>
            <a:t>Loans payments post termination of employment </a:t>
          </a:r>
          <a:endParaRPr lang="en-US" dirty="0"/>
        </a:p>
      </dgm:t>
    </dgm:pt>
    <dgm:pt modelId="{DE6EAB0B-26F3-491D-AC50-6726F2575CF7}" type="parTrans" cxnId="{5C68379C-9ED0-4E0B-8FB1-A19CB8CE3EA3}">
      <dgm:prSet/>
      <dgm:spPr/>
      <dgm:t>
        <a:bodyPr/>
        <a:lstStyle/>
        <a:p>
          <a:endParaRPr lang="en-US"/>
        </a:p>
      </dgm:t>
    </dgm:pt>
    <dgm:pt modelId="{FAF116FF-A8E8-4CC5-8FD8-70BE7ACDDB6B}" type="sibTrans" cxnId="{5C68379C-9ED0-4E0B-8FB1-A19CB8CE3EA3}">
      <dgm:prSet/>
      <dgm:spPr/>
      <dgm:t>
        <a:bodyPr/>
        <a:lstStyle/>
        <a:p>
          <a:endParaRPr lang="en-US"/>
        </a:p>
      </dgm:t>
    </dgm:pt>
    <dgm:pt modelId="{F79E3F13-5B1F-4D5F-A8BE-1A288134C700}" type="pres">
      <dgm:prSet presAssocID="{C9860F13-4797-4FB4-8C1C-34C695DD2B4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484840-DBC1-4E0D-A234-60AD466EBC62}" type="pres">
      <dgm:prSet presAssocID="{1408EF74-F736-4497-9EE4-1E80CF845E4A}" presName="posSpace" presStyleCnt="0"/>
      <dgm:spPr/>
    </dgm:pt>
    <dgm:pt modelId="{BEAF6E09-7BA2-4BBE-83CA-A65B6A7E38B4}" type="pres">
      <dgm:prSet presAssocID="{1408EF74-F736-4497-9EE4-1E80CF845E4A}" presName="vertFlow" presStyleCnt="0"/>
      <dgm:spPr/>
    </dgm:pt>
    <dgm:pt modelId="{F61DDAD7-EC61-4D34-9E70-06922D5DA2BB}" type="pres">
      <dgm:prSet presAssocID="{1408EF74-F736-4497-9EE4-1E80CF845E4A}" presName="topSpace" presStyleCnt="0"/>
      <dgm:spPr/>
    </dgm:pt>
    <dgm:pt modelId="{11B87931-3229-4943-9990-759E25973CEC}" type="pres">
      <dgm:prSet presAssocID="{1408EF74-F736-4497-9EE4-1E80CF845E4A}" presName="firstComp" presStyleCnt="0"/>
      <dgm:spPr/>
    </dgm:pt>
    <dgm:pt modelId="{E7AD301C-2666-413B-A6DA-E28F1B2B8201}" type="pres">
      <dgm:prSet presAssocID="{1408EF74-F736-4497-9EE4-1E80CF845E4A}" presName="firstChild" presStyleLbl="bgAccFollowNode1" presStyleIdx="0" presStyleCnt="2" custScaleY="225884"/>
      <dgm:spPr/>
      <dgm:t>
        <a:bodyPr/>
        <a:lstStyle/>
        <a:p>
          <a:endParaRPr lang="en-US"/>
        </a:p>
      </dgm:t>
    </dgm:pt>
    <dgm:pt modelId="{F55B2351-308C-47E8-ADE1-C66ADEA72F48}" type="pres">
      <dgm:prSet presAssocID="{1408EF74-F736-4497-9EE4-1E80CF845E4A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8299D-46A4-43D6-BBE2-53A51AB38172}" type="pres">
      <dgm:prSet presAssocID="{1408EF74-F736-4497-9EE4-1E80CF845E4A}" presName="negSpace" presStyleCnt="0"/>
      <dgm:spPr/>
    </dgm:pt>
    <dgm:pt modelId="{0DA5EF12-4E21-4900-B855-CC9115528C67}" type="pres">
      <dgm:prSet presAssocID="{1408EF74-F736-4497-9EE4-1E80CF845E4A}" presName="circle" presStyleLbl="node1" presStyleIdx="0" presStyleCnt="2"/>
      <dgm:spPr/>
      <dgm:t>
        <a:bodyPr/>
        <a:lstStyle/>
        <a:p>
          <a:endParaRPr lang="en-US"/>
        </a:p>
      </dgm:t>
    </dgm:pt>
    <dgm:pt modelId="{1DF5D565-68E9-42A3-866E-4C419D33032F}" type="pres">
      <dgm:prSet presAssocID="{D1F4DDA7-BBEF-4CAD-A84A-0060DDD9FBE3}" presName="transSpace" presStyleCnt="0"/>
      <dgm:spPr/>
    </dgm:pt>
    <dgm:pt modelId="{A9226AD1-5EE8-47A4-BE7D-DC194C358EE3}" type="pres">
      <dgm:prSet presAssocID="{B9763FFF-17E4-49B4-A861-94C2F04AD49A}" presName="posSpace" presStyleCnt="0"/>
      <dgm:spPr/>
    </dgm:pt>
    <dgm:pt modelId="{26CAC41C-583D-419B-B3EE-12BC4A05E6F2}" type="pres">
      <dgm:prSet presAssocID="{B9763FFF-17E4-49B4-A861-94C2F04AD49A}" presName="vertFlow" presStyleCnt="0"/>
      <dgm:spPr/>
    </dgm:pt>
    <dgm:pt modelId="{4A0B1471-AB8A-4D92-ABA5-F21A82758544}" type="pres">
      <dgm:prSet presAssocID="{B9763FFF-17E4-49B4-A861-94C2F04AD49A}" presName="topSpace" presStyleCnt="0"/>
      <dgm:spPr/>
    </dgm:pt>
    <dgm:pt modelId="{853111A3-CF05-4140-92A8-4470ABD667F2}" type="pres">
      <dgm:prSet presAssocID="{B9763FFF-17E4-49B4-A861-94C2F04AD49A}" presName="firstComp" presStyleCnt="0"/>
      <dgm:spPr/>
    </dgm:pt>
    <dgm:pt modelId="{FE7F4BE2-87A2-40A4-A068-D46B3C92059C}" type="pres">
      <dgm:prSet presAssocID="{B9763FFF-17E4-49B4-A861-94C2F04AD49A}" presName="firstChild" presStyleLbl="bgAccFollowNode1" presStyleIdx="1" presStyleCnt="2" custScaleY="225884"/>
      <dgm:spPr/>
      <dgm:t>
        <a:bodyPr/>
        <a:lstStyle/>
        <a:p>
          <a:endParaRPr lang="en-US"/>
        </a:p>
      </dgm:t>
    </dgm:pt>
    <dgm:pt modelId="{25B93DFC-E14F-4A74-A591-AD5459E958B6}" type="pres">
      <dgm:prSet presAssocID="{B9763FFF-17E4-49B4-A861-94C2F04AD49A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445A4-CFB8-4F74-8613-48F5F2B33861}" type="pres">
      <dgm:prSet presAssocID="{B9763FFF-17E4-49B4-A861-94C2F04AD49A}" presName="negSpace" presStyleCnt="0"/>
      <dgm:spPr/>
    </dgm:pt>
    <dgm:pt modelId="{E49EC153-F14B-444C-88D7-3BFC6FC8FB50}" type="pres">
      <dgm:prSet presAssocID="{B9763FFF-17E4-49B4-A861-94C2F04AD49A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5AFC4C90-02E6-483A-943E-A9CBF6343D99}" type="presOf" srcId="{B9763FFF-17E4-49B4-A861-94C2F04AD49A}" destId="{E49EC153-F14B-444C-88D7-3BFC6FC8FB50}" srcOrd="0" destOrd="0" presId="urn:microsoft.com/office/officeart/2005/8/layout/hList9"/>
    <dgm:cxn modelId="{5C68379C-9ED0-4E0B-8FB1-A19CB8CE3EA3}" srcId="{B9763FFF-17E4-49B4-A861-94C2F04AD49A}" destId="{1DF13A95-6A4C-4B23-8894-51A5A9444907}" srcOrd="0" destOrd="0" parTransId="{DE6EAB0B-26F3-491D-AC50-6726F2575CF7}" sibTransId="{FAF116FF-A8E8-4CC5-8FD8-70BE7ACDDB6B}"/>
    <dgm:cxn modelId="{9A117AB3-6569-4A12-B4C1-48CB3FC72ACA}" type="presOf" srcId="{C9860F13-4797-4FB4-8C1C-34C695DD2B48}" destId="{F79E3F13-5B1F-4D5F-A8BE-1A288134C700}" srcOrd="0" destOrd="0" presId="urn:microsoft.com/office/officeart/2005/8/layout/hList9"/>
    <dgm:cxn modelId="{8FDA5875-1882-4A09-823D-5A510623ACE5}" srcId="{1408EF74-F736-4497-9EE4-1E80CF845E4A}" destId="{D907508D-715F-497F-92E7-E741D9FE420C}" srcOrd="0" destOrd="0" parTransId="{ECE106D3-20BE-4C46-94E8-21DDD38652ED}" sibTransId="{215B7AEC-FE43-477E-9D9D-9BA9D8F6ECD9}"/>
    <dgm:cxn modelId="{A5279D3B-22A7-4EAC-B366-360415CFDC48}" srcId="{C9860F13-4797-4FB4-8C1C-34C695DD2B48}" destId="{B9763FFF-17E4-49B4-A861-94C2F04AD49A}" srcOrd="1" destOrd="0" parTransId="{3509C542-CC33-4864-B58D-7D1E35A13545}" sibTransId="{1BE87174-6482-48FD-A853-95A4C4335B39}"/>
    <dgm:cxn modelId="{91E159E7-9929-4608-BA64-908B4AC978BF}" type="presOf" srcId="{1408EF74-F736-4497-9EE4-1E80CF845E4A}" destId="{0DA5EF12-4E21-4900-B855-CC9115528C67}" srcOrd="0" destOrd="0" presId="urn:microsoft.com/office/officeart/2005/8/layout/hList9"/>
    <dgm:cxn modelId="{F8820CE3-396B-4E5B-B035-0AF9963DE3F9}" type="presOf" srcId="{D907508D-715F-497F-92E7-E741D9FE420C}" destId="{E7AD301C-2666-413B-A6DA-E28F1B2B8201}" srcOrd="0" destOrd="0" presId="urn:microsoft.com/office/officeart/2005/8/layout/hList9"/>
    <dgm:cxn modelId="{EA26163C-E80A-40C6-ACD8-E7BAD37A9D05}" srcId="{C9860F13-4797-4FB4-8C1C-34C695DD2B48}" destId="{1408EF74-F736-4497-9EE4-1E80CF845E4A}" srcOrd="0" destOrd="0" parTransId="{4A5879C9-6808-4C59-8A6D-CE9D7AC7A9B8}" sibTransId="{D1F4DDA7-BBEF-4CAD-A84A-0060DDD9FBE3}"/>
    <dgm:cxn modelId="{4E61D41A-1DD2-453F-AF57-4E31AECD642A}" type="presOf" srcId="{1DF13A95-6A4C-4B23-8894-51A5A9444907}" destId="{25B93DFC-E14F-4A74-A591-AD5459E958B6}" srcOrd="1" destOrd="0" presId="urn:microsoft.com/office/officeart/2005/8/layout/hList9"/>
    <dgm:cxn modelId="{389ED91D-FC6B-49E9-AF52-7B440E2EAD33}" type="presOf" srcId="{1DF13A95-6A4C-4B23-8894-51A5A9444907}" destId="{FE7F4BE2-87A2-40A4-A068-D46B3C92059C}" srcOrd="0" destOrd="0" presId="urn:microsoft.com/office/officeart/2005/8/layout/hList9"/>
    <dgm:cxn modelId="{B92693B7-A474-42F3-A444-EC5E7FE3E4EB}" type="presOf" srcId="{D907508D-715F-497F-92E7-E741D9FE420C}" destId="{F55B2351-308C-47E8-ADE1-C66ADEA72F48}" srcOrd="1" destOrd="0" presId="urn:microsoft.com/office/officeart/2005/8/layout/hList9"/>
    <dgm:cxn modelId="{2BEA4132-4AF3-4A25-957F-C1624E5BFB7C}" type="presParOf" srcId="{F79E3F13-5B1F-4D5F-A8BE-1A288134C700}" destId="{87484840-DBC1-4E0D-A234-60AD466EBC62}" srcOrd="0" destOrd="0" presId="urn:microsoft.com/office/officeart/2005/8/layout/hList9"/>
    <dgm:cxn modelId="{830341E0-DA11-4A47-8094-1D5359D0B0BE}" type="presParOf" srcId="{F79E3F13-5B1F-4D5F-A8BE-1A288134C700}" destId="{BEAF6E09-7BA2-4BBE-83CA-A65B6A7E38B4}" srcOrd="1" destOrd="0" presId="urn:microsoft.com/office/officeart/2005/8/layout/hList9"/>
    <dgm:cxn modelId="{AA8BF874-F0F2-4883-938D-0937C79820D3}" type="presParOf" srcId="{BEAF6E09-7BA2-4BBE-83CA-A65B6A7E38B4}" destId="{F61DDAD7-EC61-4D34-9E70-06922D5DA2BB}" srcOrd="0" destOrd="0" presId="urn:microsoft.com/office/officeart/2005/8/layout/hList9"/>
    <dgm:cxn modelId="{954A3671-CD27-44B8-922F-DB94650EB0AD}" type="presParOf" srcId="{BEAF6E09-7BA2-4BBE-83CA-A65B6A7E38B4}" destId="{11B87931-3229-4943-9990-759E25973CEC}" srcOrd="1" destOrd="0" presId="urn:microsoft.com/office/officeart/2005/8/layout/hList9"/>
    <dgm:cxn modelId="{A0A0CBC0-1EB5-4E15-914F-595A48368E1E}" type="presParOf" srcId="{11B87931-3229-4943-9990-759E25973CEC}" destId="{E7AD301C-2666-413B-A6DA-E28F1B2B8201}" srcOrd="0" destOrd="0" presId="urn:microsoft.com/office/officeart/2005/8/layout/hList9"/>
    <dgm:cxn modelId="{564D2CDB-F94D-45E6-83B9-7346502BF014}" type="presParOf" srcId="{11B87931-3229-4943-9990-759E25973CEC}" destId="{F55B2351-308C-47E8-ADE1-C66ADEA72F48}" srcOrd="1" destOrd="0" presId="urn:microsoft.com/office/officeart/2005/8/layout/hList9"/>
    <dgm:cxn modelId="{8CD3CAB5-D132-448E-9030-653AE2A948A2}" type="presParOf" srcId="{F79E3F13-5B1F-4D5F-A8BE-1A288134C700}" destId="{EAC8299D-46A4-43D6-BBE2-53A51AB38172}" srcOrd="2" destOrd="0" presId="urn:microsoft.com/office/officeart/2005/8/layout/hList9"/>
    <dgm:cxn modelId="{03946EBD-E974-4F48-97EF-F118F17FB286}" type="presParOf" srcId="{F79E3F13-5B1F-4D5F-A8BE-1A288134C700}" destId="{0DA5EF12-4E21-4900-B855-CC9115528C67}" srcOrd="3" destOrd="0" presId="urn:microsoft.com/office/officeart/2005/8/layout/hList9"/>
    <dgm:cxn modelId="{4380EA3F-5EAB-44BA-9FD5-5B65D3139ACE}" type="presParOf" srcId="{F79E3F13-5B1F-4D5F-A8BE-1A288134C700}" destId="{1DF5D565-68E9-42A3-866E-4C419D33032F}" srcOrd="4" destOrd="0" presId="urn:microsoft.com/office/officeart/2005/8/layout/hList9"/>
    <dgm:cxn modelId="{EA658F7B-1454-42D3-B9D6-6876A5ACA696}" type="presParOf" srcId="{F79E3F13-5B1F-4D5F-A8BE-1A288134C700}" destId="{A9226AD1-5EE8-47A4-BE7D-DC194C358EE3}" srcOrd="5" destOrd="0" presId="urn:microsoft.com/office/officeart/2005/8/layout/hList9"/>
    <dgm:cxn modelId="{D04CAF32-4C9C-4BDA-BF85-6060BD08C7DF}" type="presParOf" srcId="{F79E3F13-5B1F-4D5F-A8BE-1A288134C700}" destId="{26CAC41C-583D-419B-B3EE-12BC4A05E6F2}" srcOrd="6" destOrd="0" presId="urn:microsoft.com/office/officeart/2005/8/layout/hList9"/>
    <dgm:cxn modelId="{BAE78A02-09E2-46E0-94C6-F10DF8B534BB}" type="presParOf" srcId="{26CAC41C-583D-419B-B3EE-12BC4A05E6F2}" destId="{4A0B1471-AB8A-4D92-ABA5-F21A82758544}" srcOrd="0" destOrd="0" presId="urn:microsoft.com/office/officeart/2005/8/layout/hList9"/>
    <dgm:cxn modelId="{4CC29B2D-E04D-40CD-8762-D3675CF1583B}" type="presParOf" srcId="{26CAC41C-583D-419B-B3EE-12BC4A05E6F2}" destId="{853111A3-CF05-4140-92A8-4470ABD667F2}" srcOrd="1" destOrd="0" presId="urn:microsoft.com/office/officeart/2005/8/layout/hList9"/>
    <dgm:cxn modelId="{03C01BFE-3F10-4F0C-83C7-42CD209FE392}" type="presParOf" srcId="{853111A3-CF05-4140-92A8-4470ABD667F2}" destId="{FE7F4BE2-87A2-40A4-A068-D46B3C92059C}" srcOrd="0" destOrd="0" presId="urn:microsoft.com/office/officeart/2005/8/layout/hList9"/>
    <dgm:cxn modelId="{67AEC521-DBA2-4CA8-B4E2-FF62C7B3AA00}" type="presParOf" srcId="{853111A3-CF05-4140-92A8-4470ABD667F2}" destId="{25B93DFC-E14F-4A74-A591-AD5459E958B6}" srcOrd="1" destOrd="0" presId="urn:microsoft.com/office/officeart/2005/8/layout/hList9"/>
    <dgm:cxn modelId="{9A78BA07-8ADD-4FF8-8C35-4F2750660056}" type="presParOf" srcId="{F79E3F13-5B1F-4D5F-A8BE-1A288134C700}" destId="{55A445A4-CFB8-4F74-8613-48F5F2B33861}" srcOrd="7" destOrd="0" presId="urn:microsoft.com/office/officeart/2005/8/layout/hList9"/>
    <dgm:cxn modelId="{DBF04E94-0FBA-4C95-8BE6-C81F2F6ABAF0}" type="presParOf" srcId="{F79E3F13-5B1F-4D5F-A8BE-1A288134C700}" destId="{E49EC153-F14B-444C-88D7-3BFC6FC8FB5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86DE7-A0F3-49BE-A9DE-3258054AEE82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536B-DD8C-4AC7-8DE6-5B70EDADD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7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536B-DD8C-4AC7-8DE6-5B70EDADDE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3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:\Documents and Settings\Rami\Desktop\Ramis Work\PresPro\Templates_08_August_2004\JPGS\PPP_SABST_TLE_Rai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2940"/>
          <a:stretch/>
        </p:blipFill>
        <p:spPr bwMode="auto">
          <a:xfrm>
            <a:off x="0" y="275771"/>
            <a:ext cx="9144000" cy="63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14" y="152400"/>
            <a:ext cx="9612814" cy="5407208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828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324600" y="6145213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00" y="4903788"/>
            <a:ext cx="6400800" cy="1752600"/>
          </a:xfrm>
          <a:prstGeom prst="rect">
            <a:avLst/>
          </a:prstGeom>
          <a:solidFill>
            <a:srgbClr val="000066">
              <a:alpha val="7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6" y="4925358"/>
            <a:ext cx="6400800" cy="954673"/>
          </a:xfrm>
          <a:noFill/>
        </p:spPr>
        <p:txBody>
          <a:bodyPr/>
          <a:lstStyle>
            <a:lvl1pPr algn="ctr">
              <a:defRPr sz="4000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6" y="5803831"/>
            <a:ext cx="6400800" cy="862013"/>
          </a:xfrm>
          <a:noFill/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FFC00E-8DA4-4E15-93CD-D43ED8B1D9F9}" type="datetime1">
              <a:rPr lang="en-US" smtClean="0"/>
              <a:pPr>
                <a:defRPr/>
              </a:pPr>
              <a:t>6/5/2014</a:t>
            </a:fld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8975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278932-A20E-445D-B5C1-E51B70B80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-5807" y="0"/>
            <a:ext cx="9144000" cy="275771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630" y="6629400"/>
            <a:ext cx="9158514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10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619875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B99AED-F059-499D-83B2-852B768CB520}" type="slidenum">
              <a:rPr lang="en-US" sz="900" smtClean="0">
                <a:latin typeface="Calibri" panose="020F0502020204030204" pitchFamily="34" charset="0"/>
              </a:rPr>
              <a:pPr algn="ctr"/>
              <a:t>‹#›</a:t>
            </a:fld>
            <a:endParaRPr lang="en-US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19875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B99AED-F059-499D-83B2-852B768CB520}" type="slidenum">
              <a:rPr lang="en-US" sz="900" smtClean="0">
                <a:latin typeface="Calibri" panose="020F0502020204030204" pitchFamily="34" charset="0"/>
              </a:rPr>
              <a:pPr algn="ctr"/>
              <a:t>‹#›</a:t>
            </a:fld>
            <a:endParaRPr lang="en-US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19875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B99AED-F059-499D-83B2-852B768CB520}" type="slidenum">
              <a:rPr lang="en-US" sz="900" smtClean="0">
                <a:latin typeface="Calibri" panose="020F0502020204030204" pitchFamily="34" charset="0"/>
              </a:rPr>
              <a:pPr algn="ctr"/>
              <a:t>‹#›</a:t>
            </a:fld>
            <a:endParaRPr lang="en-US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:\Documents and Settings\Rami\Desktop\Ramis Work\PresPro\Templates_08_August_2004\JPGS\PPP_SABST_TLE_Rai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2940"/>
          <a:stretch/>
        </p:blipFill>
        <p:spPr bwMode="auto">
          <a:xfrm>
            <a:off x="0" y="275771"/>
            <a:ext cx="9144000" cy="63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14" y="152400"/>
            <a:ext cx="9612814" cy="5407208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828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324600" y="6145213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00" y="4903788"/>
            <a:ext cx="6400800" cy="1752600"/>
          </a:xfrm>
          <a:prstGeom prst="rect">
            <a:avLst/>
          </a:prstGeom>
          <a:solidFill>
            <a:srgbClr val="000066">
              <a:alpha val="7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6" y="4925358"/>
            <a:ext cx="6400800" cy="954673"/>
          </a:xfrm>
          <a:noFill/>
        </p:spPr>
        <p:txBody>
          <a:bodyPr/>
          <a:lstStyle>
            <a:lvl1pPr algn="ctr">
              <a:defRPr sz="4000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6" y="5803831"/>
            <a:ext cx="6400800" cy="862013"/>
          </a:xfrm>
          <a:noFill/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8975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278932-A20E-445D-B5C1-E51B70B80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275771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630" y="6629400"/>
            <a:ext cx="9158514" cy="228600"/>
          </a:xfrm>
          <a:prstGeom prst="rect">
            <a:avLst/>
          </a:prstGeom>
          <a:solidFill>
            <a:srgbClr val="A3AF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495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F4A0-8D24-4F41-A97B-E0E2A829B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3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E203-C250-4AE1-BA40-48B8292024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1E44-CEB3-488E-AF28-CD08890D5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70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707A-44A2-4F03-8C34-357DBA506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58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81D58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4368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19875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B99AED-F059-499D-83B2-852B768CB520}" type="slidenum">
              <a:rPr lang="en-US" sz="900" smtClean="0">
                <a:latin typeface="Calibri" panose="020F0502020204030204" pitchFamily="34" charset="0"/>
              </a:rPr>
              <a:pPr algn="ctr"/>
              <a:t>‹#›</a:t>
            </a:fld>
            <a:endParaRPr lang="en-US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defRPr>
                <a:solidFill>
                  <a:srgbClr val="002060"/>
                </a:solidFill>
              </a:defRPr>
            </a:lvl1pPr>
            <a:lvl2pPr>
              <a:buClr>
                <a:srgbClr val="002060"/>
              </a:buClr>
              <a:defRPr>
                <a:solidFill>
                  <a:srgbClr val="002060"/>
                </a:solidFill>
              </a:defRPr>
            </a:lvl2pPr>
            <a:lvl3pPr>
              <a:buClr>
                <a:srgbClr val="002060"/>
              </a:buClr>
              <a:defRPr>
                <a:solidFill>
                  <a:srgbClr val="002060"/>
                </a:solidFill>
              </a:defRPr>
            </a:lvl3pPr>
            <a:lvl4pPr>
              <a:buClr>
                <a:srgbClr val="002060"/>
              </a:buClr>
              <a:defRPr>
                <a:solidFill>
                  <a:srgbClr val="002060"/>
                </a:solidFill>
              </a:defRPr>
            </a:lvl4pPr>
            <a:lvl5pPr>
              <a:buClr>
                <a:srgbClr val="002060"/>
              </a:buCl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19875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B99AED-F059-499D-83B2-852B768CB520}" type="slidenum">
              <a:rPr lang="en-US" sz="900" smtClean="0">
                <a:latin typeface="Calibri" panose="020F0502020204030204" pitchFamily="34" charset="0"/>
              </a:rPr>
              <a:pPr algn="ctr"/>
              <a:t>‹#›</a:t>
            </a:fld>
            <a:endParaRPr lang="en-US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236510" y="199987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619875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B99AED-F059-499D-83B2-852B768CB520}" type="slidenum">
              <a:rPr lang="en-US" sz="900" smtClean="0">
                <a:latin typeface="Calibri" panose="020F0502020204030204" pitchFamily="34" charset="0"/>
              </a:rPr>
              <a:pPr algn="ctr"/>
              <a:t>‹#›</a:t>
            </a:fld>
            <a:endParaRPr lang="en-US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619875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B99AED-F059-499D-83B2-852B768CB520}" type="slidenum">
              <a:rPr lang="en-US" sz="900" smtClean="0">
                <a:latin typeface="Calibri" panose="020F0502020204030204" pitchFamily="34" charset="0"/>
              </a:rPr>
              <a:pPr algn="ctr"/>
              <a:t>‹#›</a:t>
            </a:fld>
            <a:endParaRPr lang="en-US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19875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B99AED-F059-499D-83B2-852B768CB520}" type="slidenum">
              <a:rPr lang="en-US" sz="900" smtClean="0">
                <a:latin typeface="Calibri" panose="020F0502020204030204" pitchFamily="34" charset="0"/>
              </a:rPr>
              <a:pPr algn="ctr"/>
              <a:t>‹#›</a:t>
            </a:fld>
            <a:endParaRPr lang="en-US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87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2" descr="C:\Documents and Settings\Rami\Desktop\Ramis Work\PresPro\Templates_08_August_2004\JPGS\PPP_SABST_TXT_Rail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7432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112BFD-13E5-4571-9574-04239CA91BA5}" type="datetime1">
              <a:rPr 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6/5/2014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0EA4C-EA9B-45C3-A6EA-525C5CAE87C5}" type="slidenum">
              <a:rPr 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28600"/>
            <a:ext cx="1447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010400" y="995363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447800"/>
            <a:ext cx="9144000" cy="1243013"/>
          </a:xfrm>
          <a:prstGeom prst="rect">
            <a:avLst/>
          </a:prstGeom>
          <a:solidFill>
            <a:srgbClr val="00006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6432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034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381" b="40530"/>
          <a:stretch>
            <a:fillRect/>
          </a:stretch>
        </p:blipFill>
        <p:spPr bwMode="auto">
          <a:xfrm>
            <a:off x="0" y="-28575"/>
            <a:ext cx="71056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96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006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66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000066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787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600201"/>
            <a:ext cx="8042276" cy="8471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2572589"/>
            <a:ext cx="8042276" cy="322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917392" y="1013861"/>
            <a:ext cx="2457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 smtClean="0">
                <a:solidFill>
                  <a:srgbClr val="002060"/>
                </a:solidFill>
              </a:rPr>
              <a:t>Partner Conference 2014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324430"/>
            <a:ext cx="9144000" cy="137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Content Placeholder 1"/>
          <p:cNvPicPr>
            <a:picLocks noChangeAspect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28600"/>
            <a:ext cx="1447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381" b="40530"/>
          <a:stretch>
            <a:fillRect/>
          </a:stretch>
        </p:blipFill>
        <p:spPr bwMode="auto">
          <a:xfrm>
            <a:off x="0" y="-28575"/>
            <a:ext cx="71056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rgbClr val="00206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rgbClr val="002060"/>
        </a:buClr>
        <a:buSzPct val="110000"/>
        <a:buFont typeface="Wingdings 2" pitchFamily="18" charset="2"/>
        <a:buChar char=""/>
        <a:defRPr sz="24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rgbClr val="002060"/>
        </a:buClr>
        <a:buSzPct val="110000"/>
        <a:buFont typeface="Wingdings 2" pitchFamily="18" charset="2"/>
        <a:buChar char=""/>
        <a:defRPr sz="22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rgbClr val="002060"/>
        </a:buClr>
        <a:buSzPct val="110000"/>
        <a:buFont typeface="Wingdings 2" pitchFamily="18" charset="2"/>
        <a:buChar char=""/>
        <a:defRPr sz="20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rgbClr val="002060"/>
        </a:buClr>
        <a:buSzPct val="110000"/>
        <a:buFont typeface="Wingdings 2" pitchFamily="18" charset="2"/>
        <a:buChar char=""/>
        <a:defRPr sz="18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rgbClr val="002060"/>
        </a:buClr>
        <a:buSzPct val="110000"/>
        <a:buFont typeface="Wingdings 2" pitchFamily="18" charset="2"/>
        <a:buChar char=""/>
        <a:defRPr sz="1800" kern="12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2" descr="C:\Documents and Settings\Rami\Desktop\Ramis Work\PresPro\Templates_08_August_2004\JPGS\PPP_SABST_TXT_Rail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7432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0EA4C-EA9B-45C3-A6EA-525C5CAE87C5}" type="slidenum">
              <a:rPr 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28600"/>
            <a:ext cx="1447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010400" y="995363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447800"/>
            <a:ext cx="9144000" cy="1243013"/>
          </a:xfrm>
          <a:prstGeom prst="rect">
            <a:avLst/>
          </a:prstGeom>
          <a:solidFill>
            <a:srgbClr val="00006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6432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034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381" b="40530"/>
          <a:stretch>
            <a:fillRect/>
          </a:stretch>
        </p:blipFill>
        <p:spPr bwMode="auto">
          <a:xfrm>
            <a:off x="0" y="-28575"/>
            <a:ext cx="71056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2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006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66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000066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ensionrights.org/issues/legislation/state-based-retirement-plans-private-sector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6" y="4953933"/>
            <a:ext cx="6400800" cy="954673"/>
          </a:xfrm>
        </p:spPr>
        <p:txBody>
          <a:bodyPr/>
          <a:lstStyle/>
          <a:p>
            <a:r>
              <a:rPr lang="en-US" sz="3600" dirty="0"/>
              <a:t>Best Practice DC Plans -</a:t>
            </a:r>
            <a:br>
              <a:rPr lang="en-US" sz="3600" dirty="0"/>
            </a:br>
            <a:r>
              <a:rPr lang="en-US" sz="3200" dirty="0"/>
              <a:t>A Global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6" y="5851456"/>
            <a:ext cx="6400800" cy="8620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Barry S. </a:t>
            </a:r>
            <a:r>
              <a:rPr lang="en-US" sz="2400" dirty="0"/>
              <a:t>Kublin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President, BPAS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78932-A20E-445D-B5C1-E51B70B80A4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10619"/>
            <a:ext cx="8042276" cy="4470401"/>
          </a:xfrm>
        </p:spPr>
        <p:txBody>
          <a:bodyPr/>
          <a:lstStyle/>
          <a:p>
            <a:r>
              <a:rPr lang="en-US" dirty="0" smtClean="0"/>
              <a:t>Age-specific benchmarks: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000" dirty="0" smtClean="0"/>
              <a:t>Share of working households below target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000" dirty="0" smtClean="0"/>
              <a:t>Measured by retirement account balanced (RAB)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000" dirty="0" smtClean="0"/>
              <a:t>Measured by net worth (retirement savings, DB benefit, other savings, real estate less debt)</a:t>
            </a:r>
          </a:p>
          <a:p>
            <a:pPr lvl="1"/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016950"/>
              </p:ext>
            </p:extLst>
          </p:nvPr>
        </p:nvGraphicFramePr>
        <p:xfrm>
          <a:off x="1346612" y="4214696"/>
          <a:ext cx="6747954" cy="1832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318"/>
                <a:gridCol w="2249318"/>
                <a:gridCol w="2249318"/>
              </a:tblGrid>
              <a:tr h="708535"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1219" marR="101219" marT="50610" marB="5061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% below target for their age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1219" marR="101219" marT="50610" marB="5061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Total PV shortfall $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1219" marR="101219" marT="50610" marB="50610" anchor="b"/>
                </a:tc>
              </a:tr>
              <a:tr h="7085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retirement assets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1219" marR="101219" marT="50610" marB="5061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89.8%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1219" marR="101219" marT="50610" marB="5061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$11.6 T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1219" marR="101219" marT="50610" marB="50610"/>
                </a:tc>
              </a:tr>
              <a:tr h="41050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Total net worth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1219" marR="101219" marT="50610" marB="5061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65.1%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1219" marR="101219" marT="50610" marB="50610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$6.8 T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101219" marR="101219" marT="50610" marB="50610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730" y="1349485"/>
            <a:ext cx="8863781" cy="847164"/>
          </a:xfrm>
        </p:spPr>
        <p:txBody>
          <a:bodyPr/>
          <a:lstStyle/>
          <a:p>
            <a:r>
              <a:rPr lang="en-US" sz="4000" dirty="0" smtClean="0"/>
              <a:t>Retirement Income Readiness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161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17767"/>
            <a:ext cx="8042276" cy="1025020"/>
          </a:xfrm>
        </p:spPr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bottom 40 </a:t>
            </a:r>
            <a:r>
              <a:rPr lang="en-US" dirty="0" smtClean="0"/>
              <a:t>% of </a:t>
            </a:r>
            <a:r>
              <a:rPr lang="en-US" dirty="0"/>
              <a:t>the income distribution ends up almost entirely dependent on Social Security 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730" y="1349485"/>
            <a:ext cx="8863781" cy="847164"/>
          </a:xfrm>
        </p:spPr>
        <p:txBody>
          <a:bodyPr/>
          <a:lstStyle/>
          <a:p>
            <a:r>
              <a:rPr lang="en-US" sz="4000" dirty="0" smtClean="0"/>
              <a:t>Retirement Income Readiness in the US</a:t>
            </a:r>
            <a:endParaRPr lang="en-US" sz="4000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3" y="3242787"/>
            <a:ext cx="3396762" cy="2959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3213291"/>
            <a:ext cx="5391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The substantial pension gap between higher-and lower-income individuals is driven primarily by the lower-income group’s lower employment rate and the smaller probability of working for an employer that offers pensions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5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17767"/>
            <a:ext cx="8042276" cy="3224432"/>
          </a:xfrm>
        </p:spPr>
        <p:txBody>
          <a:bodyPr>
            <a:no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lower-income workers do have a pension plan at work, their eligibility and </a:t>
            </a:r>
            <a:r>
              <a:rPr lang="en-US" dirty="0" smtClean="0"/>
              <a:t>opt-out rates </a:t>
            </a:r>
            <a:r>
              <a:rPr lang="en-US" dirty="0"/>
              <a:t>are nearly equivalent to higher-income workers </a:t>
            </a:r>
            <a:endParaRPr lang="en-US" dirty="0" smtClean="0"/>
          </a:p>
          <a:p>
            <a:r>
              <a:rPr lang="en-US" dirty="0" smtClean="0"/>
              <a:t>Solutions for this group involve working for organizations that offer retirement benefits, satisfying the eligibility requirements (1,000 hours), and automatic enrollment (prevalence amongst smaller ERs)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730" y="1349485"/>
            <a:ext cx="8863781" cy="847164"/>
          </a:xfrm>
        </p:spPr>
        <p:txBody>
          <a:bodyPr/>
          <a:lstStyle/>
          <a:p>
            <a:r>
              <a:rPr lang="en-US" sz="4000" dirty="0" smtClean="0"/>
              <a:t>Retirement Income Readiness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024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509" y="2176104"/>
            <a:ext cx="8344002" cy="113306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 recent study from the Social Security Administration shows: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730" y="1349485"/>
            <a:ext cx="8863781" cy="847164"/>
          </a:xfrm>
        </p:spPr>
        <p:txBody>
          <a:bodyPr/>
          <a:lstStyle/>
          <a:p>
            <a:r>
              <a:rPr lang="en-US" sz="4000" dirty="0" smtClean="0">
                <a:solidFill>
                  <a:srgbClr val="CC0000"/>
                </a:solidFill>
              </a:rPr>
              <a:t>Retirement Income Readiness in the US</a:t>
            </a:r>
            <a:endParaRPr lang="en-US" sz="4000" dirty="0">
              <a:solidFill>
                <a:srgbClr val="CC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2234301"/>
              </p:ext>
            </p:extLst>
          </p:nvPr>
        </p:nvGraphicFramePr>
        <p:xfrm>
          <a:off x="1569720" y="25142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3294421"/>
            <a:ext cx="95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W-2 Data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039647"/>
            <a:ext cx="95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W-2 Data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6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730" y="1349485"/>
            <a:ext cx="8863781" cy="847164"/>
          </a:xfrm>
        </p:spPr>
        <p:txBody>
          <a:bodyPr/>
          <a:lstStyle/>
          <a:p>
            <a:r>
              <a:rPr lang="en-US" sz="4000" dirty="0" smtClean="0">
                <a:solidFill>
                  <a:srgbClr val="CC0000"/>
                </a:solidFill>
              </a:rPr>
              <a:t>Retirement Income Readiness in the US</a:t>
            </a:r>
            <a:endParaRPr lang="en-US" sz="4000" dirty="0">
              <a:solidFill>
                <a:srgbClr val="CC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6256029"/>
              </p:ext>
            </p:extLst>
          </p:nvPr>
        </p:nvGraphicFramePr>
        <p:xfrm>
          <a:off x="1569720" y="24994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3525" y="2102365"/>
            <a:ext cx="8344002" cy="5818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 recent study from the Social Security Administration shows: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3294421"/>
            <a:ext cx="95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W-2 Data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039647"/>
            <a:ext cx="95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W-2 Data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91" y="5627159"/>
            <a:ext cx="8381488" cy="982377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“The current system is working very well for millions of working Americans.  Expanding availability of workplace savings is the key to improving the system.” </a:t>
            </a:r>
            <a:r>
              <a:rPr lang="en-US" sz="2000" i="1" dirty="0" smtClean="0">
                <a:solidFill>
                  <a:schemeClr val="bg1"/>
                </a:solidFill>
              </a:rPr>
              <a:t>(ASPPA testimony, Senate Finance Committee, February, 2014)</a:t>
            </a:r>
            <a:endParaRPr lang="en-US" sz="2000" i="1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730" y="1349485"/>
            <a:ext cx="8863781" cy="847164"/>
          </a:xfrm>
        </p:spPr>
        <p:txBody>
          <a:bodyPr/>
          <a:lstStyle/>
          <a:p>
            <a:r>
              <a:rPr lang="en-US" sz="4000" dirty="0" smtClean="0">
                <a:solidFill>
                  <a:srgbClr val="CC0000"/>
                </a:solidFill>
              </a:rPr>
              <a:t>Retirement Income Readiness in the US</a:t>
            </a:r>
            <a:endParaRPr lang="en-US" sz="4000" dirty="0">
              <a:solidFill>
                <a:srgbClr val="CC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76094291"/>
              </p:ext>
            </p:extLst>
          </p:nvPr>
        </p:nvGraphicFramePr>
        <p:xfrm>
          <a:off x="1776190" y="2153271"/>
          <a:ext cx="5438260" cy="340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8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0591" y="2212260"/>
            <a:ext cx="3840480" cy="3244643"/>
          </a:xfrm>
          <a:noFill/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400" dirty="0" smtClean="0"/>
              <a:t>Which “Statistics?”</a:t>
            </a:r>
          </a:p>
          <a:p>
            <a:pPr>
              <a:buSzPct val="100000"/>
            </a:pPr>
            <a:r>
              <a:rPr lang="en-US" sz="2400" dirty="0" smtClean="0"/>
              <a:t>Political Environment</a:t>
            </a:r>
          </a:p>
          <a:p>
            <a:pPr>
              <a:buSzPct val="100000"/>
            </a:pPr>
            <a:r>
              <a:rPr lang="en-US" sz="2400" dirty="0" smtClean="0"/>
              <a:t>Problem definition</a:t>
            </a:r>
          </a:p>
          <a:p>
            <a:pPr>
              <a:buSzPct val="100000"/>
            </a:pPr>
            <a:r>
              <a:rPr lang="en-US" sz="2400" dirty="0" smtClean="0"/>
              <a:t>Global best practices</a:t>
            </a:r>
          </a:p>
          <a:p>
            <a:pPr>
              <a:buSzPct val="100000"/>
            </a:pPr>
            <a:r>
              <a:rPr lang="en-US" sz="2400" dirty="0" smtClean="0"/>
              <a:t>Opportunities for improvement</a:t>
            </a:r>
          </a:p>
        </p:txBody>
      </p:sp>
      <p:pic>
        <p:nvPicPr>
          <p:cNvPr id="7" name="Content Placeholder 6" descr="https://encrypted-tbn1.gstatic.com/images?q=tbn:ANd9GcSPZFdO6q2cLrox0V2_WXiOXX0jy2YdrsO6qxy3iMqXPeCcY1vfRA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t="3735" r="5793" b="2547"/>
          <a:stretch/>
        </p:blipFill>
        <p:spPr bwMode="auto">
          <a:xfrm>
            <a:off x="4515097" y="2050026"/>
            <a:ext cx="3840480" cy="4070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19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89587"/>
            <a:ext cx="8042276" cy="1162174"/>
          </a:xfrm>
        </p:spPr>
        <p:txBody>
          <a:bodyPr/>
          <a:lstStyle/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24" y="2572589"/>
            <a:ext cx="8778675" cy="32244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America Worries About Most </a:t>
            </a:r>
            <a:r>
              <a:rPr lang="en-US" sz="1800" i="1" spc="-100" dirty="0" smtClean="0"/>
              <a:t>(Gallop, Personal Financial Survey (April, 2013)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664970"/>
              </p:ext>
            </p:extLst>
          </p:nvPr>
        </p:nvGraphicFramePr>
        <p:xfrm>
          <a:off x="365324" y="3182710"/>
          <a:ext cx="836768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009"/>
                <a:gridCol w="1287336"/>
                <a:gridCol w="1182958"/>
                <a:gridCol w="1113371"/>
                <a:gridCol w="922010"/>
              </a:tblGrid>
              <a:tr h="31937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Financial Concerns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18-29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30-49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50-64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65+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937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Not enough money for retirement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52%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68%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72%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42%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937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Not paying serious illness medical bills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52%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63%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63%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50%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937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Not maintaining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standard of living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46%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51%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61%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42%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937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Not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paying normal monthly bills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40%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42%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44%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31%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937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Not paying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for children’s college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42%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59%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29%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7%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Not paying rent or mortgage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38%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39%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39%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19%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937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Not paying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credit card bills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16%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21%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22%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14%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7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torm down the road.pdf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r="8737"/>
          <a:stretch>
            <a:fillRect/>
          </a:stretch>
        </p:blipFill>
        <p:spPr>
          <a:xfrm>
            <a:off x="4931729" y="2878203"/>
            <a:ext cx="3840480" cy="3596185"/>
          </a:xfr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8857" y="2334779"/>
            <a:ext cx="2390942" cy="16393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7956" y="3063581"/>
            <a:ext cx="3840480" cy="3596185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b="1" dirty="0"/>
              <a:t>Storms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 smtClean="0"/>
              <a:t>State-based Initiatives to:  </a:t>
            </a:r>
          </a:p>
          <a:p>
            <a:pPr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en-US" dirty="0" smtClean="0"/>
              <a:t>increase retirement savings coverage and rates</a:t>
            </a:r>
          </a:p>
          <a:p>
            <a:pPr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en-US" dirty="0" smtClean="0"/>
              <a:t>“reduce fees”</a:t>
            </a:r>
          </a:p>
          <a:p>
            <a:pPr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en-US" dirty="0" smtClean="0"/>
              <a:t>“Obama care II”</a:t>
            </a:r>
            <a:r>
              <a:rPr lang="en-US" dirty="0"/>
              <a:t>	</a:t>
            </a:r>
            <a:endParaRPr lang="en-US" dirty="0" smtClean="0"/>
          </a:p>
          <a:p>
            <a:pPr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en-US" dirty="0" smtClean="0"/>
              <a:t>Federal Budget Pressures</a:t>
            </a:r>
          </a:p>
          <a:p>
            <a:pPr>
              <a:lnSpc>
                <a:spcPct val="114000"/>
              </a:lnSpc>
              <a:spcBef>
                <a:spcPts val="0"/>
              </a:spcBef>
              <a:buSzPct val="100000"/>
            </a:pPr>
            <a:r>
              <a:rPr lang="en-US" dirty="0" smtClean="0"/>
              <a:t>CBO cost of retirement savings “expensive benefit for the rich”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31729" y="2739414"/>
            <a:ext cx="3840480" cy="75088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Down the Road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9933" y="1604626"/>
            <a:ext cx="8042276" cy="1162174"/>
          </a:xfrm>
        </p:spPr>
        <p:txBody>
          <a:bodyPr/>
          <a:lstStyle/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5284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08" y="2872987"/>
            <a:ext cx="3574423" cy="273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State Initiatives to Address Retirement Income Readiness Concerns: </a:t>
            </a:r>
            <a:r>
              <a:rPr lang="en-US" sz="2000" dirty="0" smtClean="0">
                <a:hlinkClick r:id="rId2"/>
              </a:rPr>
              <a:t>www.pensionrights.org/issues/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hlinkClick r:id="rId2"/>
              </a:rPr>
              <a:t>legislation/state-based-retirement-plans-private-sector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1489587"/>
            <a:ext cx="8042276" cy="1162174"/>
          </a:xfrm>
        </p:spPr>
        <p:txBody>
          <a:bodyPr/>
          <a:lstStyle/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377">
            <a:off x="3807749" y="2886885"/>
            <a:ext cx="4955026" cy="344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23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Retirement Income Readiness: an Assessment of the US DC Plan Effectiveness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The Politics of Retirement Income Readiness Solutions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 Global View of DC Plans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Automatic Enrollment Plans in the U.S.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Overcoming Employer Resistance to Auto Plans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Differentiating Service Models for Auto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2985541"/>
            <a:ext cx="1304794" cy="19349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72588"/>
            <a:ext cx="8042276" cy="38577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u="sng" dirty="0" smtClean="0"/>
              <a:t>California</a:t>
            </a:r>
          </a:p>
          <a:p>
            <a:pPr marL="1247775" lvl="1">
              <a:buSzPct val="100000"/>
            </a:pPr>
            <a:r>
              <a:rPr lang="en-US" sz="2800" dirty="0" smtClean="0"/>
              <a:t>Secure Choice Retirement Savings Trust Act, signed Sept. 2012, to address 6.3 mm workers w/o access to workplace retirement plans</a:t>
            </a:r>
          </a:p>
          <a:p>
            <a:pPr marL="1247775" lvl="1">
              <a:buSzPct val="100000"/>
            </a:pPr>
            <a:r>
              <a:rPr lang="en-US" sz="2800" dirty="0" smtClean="0"/>
              <a:t>Mandatory payroll deduction plans for ERs w/5+ EEs who do not sponsor retirement plan</a:t>
            </a:r>
          </a:p>
          <a:p>
            <a:pPr marL="1247775" lvl="1">
              <a:buSzPct val="100000"/>
            </a:pPr>
            <a:r>
              <a:rPr lang="en-US" sz="2800" dirty="0" smtClean="0"/>
              <a:t>Auto-enroll at 3% w/opt-out</a:t>
            </a:r>
          </a:p>
          <a:p>
            <a:pPr marL="1247775" lvl="1">
              <a:buSzPct val="100000"/>
            </a:pPr>
            <a:r>
              <a:rPr lang="en-US" sz="2800" dirty="0" smtClean="0"/>
              <a:t>Investment Board currently conducting market research to develop final regulations/infrastructure</a:t>
            </a:r>
          </a:p>
          <a:p>
            <a:pPr marL="1247775" lvl="1">
              <a:buSzPct val="100000"/>
            </a:pPr>
            <a:r>
              <a:rPr lang="en-US" sz="2800" dirty="0" smtClean="0"/>
              <a:t>Implementation requires subsequent legislation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1489587"/>
            <a:ext cx="8042276" cy="1162174"/>
          </a:xfrm>
        </p:spPr>
        <p:txBody>
          <a:bodyPr/>
          <a:lstStyle/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0744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2" y="2932655"/>
            <a:ext cx="1670576" cy="11777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/>
              <a:t>Connecticut</a:t>
            </a:r>
          </a:p>
          <a:p>
            <a:pPr marL="1265238" lvl="1">
              <a:buSzPct val="100000"/>
            </a:pPr>
            <a:r>
              <a:rPr lang="en-US" sz="2400" dirty="0" smtClean="0"/>
              <a:t>Act Promoting Retirement Savings, submitted to Governor May, 2014</a:t>
            </a:r>
          </a:p>
          <a:p>
            <a:pPr marL="1265238" lvl="1">
              <a:buSzPct val="100000"/>
            </a:pPr>
            <a:r>
              <a:rPr lang="en-US" sz="2400" dirty="0" smtClean="0"/>
              <a:t>Establishes CT Retirement Security Board to study and create public retirement program</a:t>
            </a:r>
          </a:p>
          <a:p>
            <a:pPr marL="1265238" lvl="1">
              <a:buSzPct val="100000"/>
            </a:pPr>
            <a:r>
              <a:rPr lang="en-US" sz="2400" dirty="0" smtClean="0"/>
              <a:t>ERs w/5+ EEs who do not sponsor retirement plan</a:t>
            </a:r>
          </a:p>
          <a:p>
            <a:pPr marL="1265238" lvl="1">
              <a:buSzPct val="100000"/>
            </a:pPr>
            <a:r>
              <a:rPr lang="en-US" sz="2400" dirty="0" smtClean="0"/>
              <a:t>Auto-enroll (min TBD w/ER option to increase)</a:t>
            </a:r>
          </a:p>
          <a:p>
            <a:pPr marL="1265238" lvl="1">
              <a:buSzPct val="100000"/>
            </a:pPr>
            <a:r>
              <a:rPr lang="en-US" sz="2400" dirty="0" smtClean="0"/>
              <a:t>Form of benefit – lifetime annuity w/lump sum option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9275" y="1567987"/>
            <a:ext cx="8042276" cy="11621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912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720069"/>
            <a:ext cx="8042276" cy="3224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AARP Connecticut released the following statement from State Director Nora Duncan regarding passage of the CT SFY 2014 Budget and Implementer </a:t>
            </a:r>
            <a:r>
              <a:rPr lang="en-US" dirty="0" smtClean="0"/>
              <a:t>Bill:</a:t>
            </a:r>
          </a:p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We’re thrilled that our elected officials understood that when it came to retirement security, Connecticut had to act.  If older adults do not have enough money for a secure retirement, they will rely more heavily on public assistance. By investing up front in the design of a state retirement savings plan, Connecticut will allow more of its citizens the opportunity to save for their future, and the state will ultimately save money. </a:t>
            </a:r>
            <a:r>
              <a:rPr lang="en-US" i="1" dirty="0" smtClean="0"/>
              <a:t>-</a:t>
            </a:r>
            <a:endParaRPr lang="en-US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1489587"/>
            <a:ext cx="8042276" cy="1162174"/>
          </a:xfrm>
        </p:spPr>
        <p:txBody>
          <a:bodyPr/>
          <a:lstStyle/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280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7" y="2970478"/>
            <a:ext cx="1733575" cy="9525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258" y="2572589"/>
            <a:ext cx="8211267" cy="32244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/>
              <a:t>Massachusetts</a:t>
            </a:r>
          </a:p>
          <a:p>
            <a:pPr marL="1247775" lvl="1"/>
            <a:r>
              <a:rPr lang="en-US" sz="2400" dirty="0"/>
              <a:t>In March 2012, Massachusetts </a:t>
            </a:r>
            <a:r>
              <a:rPr lang="en-US" sz="2400" dirty="0" smtClean="0"/>
              <a:t>passed an </a:t>
            </a:r>
            <a:r>
              <a:rPr lang="en-US" sz="2400" dirty="0"/>
              <a:t>Act Providing Retirement Options for Nonprofit </a:t>
            </a:r>
            <a:r>
              <a:rPr lang="en-US" sz="2400" dirty="0" smtClean="0"/>
              <a:t>Organizations</a:t>
            </a:r>
          </a:p>
          <a:p>
            <a:pPr marL="1247775" lvl="1"/>
            <a:r>
              <a:rPr lang="en-US" sz="2400" dirty="0" smtClean="0"/>
              <a:t>State Treasurer to sponsor a plan for EEs at small non-profit organizations</a:t>
            </a:r>
          </a:p>
          <a:p>
            <a:pPr marL="1247775" lvl="1"/>
            <a:r>
              <a:rPr lang="en-US" sz="2400" dirty="0" smtClean="0"/>
              <a:t>Tax-qualified, participant directed, ER and EE contributions</a:t>
            </a:r>
          </a:p>
          <a:p>
            <a:pPr marL="1247775" lvl="1"/>
            <a:r>
              <a:rPr lang="en-US" sz="2400" dirty="0" smtClean="0"/>
              <a:t>Plan is pending before IRS for final authorization</a:t>
            </a:r>
          </a:p>
          <a:p>
            <a:pPr marL="1247775" lvl="1"/>
            <a:r>
              <a:rPr lang="en-US" sz="2400" dirty="0" smtClean="0"/>
              <a:t>For non-profit ERs with &lt;21 EEs</a:t>
            </a:r>
            <a:endParaRPr lang="en-US" sz="2400" dirty="0"/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1489587"/>
            <a:ext cx="8042276" cy="1162174"/>
          </a:xfrm>
        </p:spPr>
        <p:txBody>
          <a:bodyPr/>
          <a:lstStyle/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3035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833" y="2877640"/>
            <a:ext cx="7822948" cy="3224432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A </a:t>
            </a:r>
            <a:r>
              <a:rPr lang="en-US" sz="2400" dirty="0"/>
              <a:t>number of insurance industry groups opposed the bill. Adam Sachs, government relations chair for the National Association of Insurance and Financial Advisors of </a:t>
            </a:r>
            <a:r>
              <a:rPr lang="en-US" sz="2400" dirty="0" smtClean="0"/>
              <a:t>MA, </a:t>
            </a:r>
            <a:r>
              <a:rPr lang="en-US" sz="2400" dirty="0"/>
              <a:t>said, </a:t>
            </a:r>
            <a:r>
              <a:rPr lang="en-US" sz="2400" i="1" dirty="0"/>
              <a:t>“This bill puts the Commonwealth in direct competition with </a:t>
            </a:r>
            <a:r>
              <a:rPr lang="en-US" sz="2400" i="1" dirty="0" smtClean="0"/>
              <a:t>MA </a:t>
            </a:r>
            <a:r>
              <a:rPr lang="en-US" sz="2400" i="1" dirty="0"/>
              <a:t>companies that are already providing retirement plans to employers of all sizes in </a:t>
            </a:r>
            <a:r>
              <a:rPr lang="en-US" sz="2400" i="1" dirty="0" smtClean="0"/>
              <a:t>MA </a:t>
            </a:r>
            <a:r>
              <a:rPr lang="en-US" sz="2400" i="1" dirty="0"/>
              <a:t>… This is not filling a void, or correcting a market failure—it is simply an effort to take business away from </a:t>
            </a:r>
            <a:r>
              <a:rPr lang="en-US" sz="2400" i="1" dirty="0" smtClean="0"/>
              <a:t>MA </a:t>
            </a:r>
            <a:r>
              <a:rPr lang="en-US" sz="2400" i="1" dirty="0"/>
              <a:t>taxpayers.”</a:t>
            </a:r>
            <a:endParaRPr lang="en-US" sz="2400" i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1489587"/>
            <a:ext cx="8042276" cy="1162174"/>
          </a:xfrm>
        </p:spPr>
        <p:txBody>
          <a:bodyPr/>
          <a:lstStyle/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6128"/>
            <a:ext cx="1733575" cy="9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1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9275" y="1687226"/>
            <a:ext cx="8042276" cy="11621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98559" y="2860697"/>
            <a:ext cx="3117189" cy="37856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Illinois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IL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Secure Choice Savings Program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Senate passage April 2014, awaiting House action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3% auto-enroll, opt-out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Participant directed, target date default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Assets managed by IL Treasurer/Board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5748" y="2869549"/>
            <a:ext cx="2837575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Maryland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MD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Secure Choice Retirement Program &amp; Trust, Introduced Jan 2014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5+ EEs, would require IRS tax-qualification and ERISA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exemption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53324" y="2890185"/>
            <a:ext cx="2684204" cy="37342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rgbClr val="002060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8000" u="sng" dirty="0" smtClean="0"/>
              <a:t>Other Initiatives 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000" dirty="0" smtClean="0"/>
              <a:t>MN, OR, WA, WI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000" dirty="0" smtClean="0"/>
              <a:t>Obama </a:t>
            </a:r>
            <a:r>
              <a:rPr lang="en-US" sz="8000" dirty="0" smtClean="0"/>
              <a:t>myRA</a:t>
            </a:r>
            <a:endParaRPr lang="en-US" sz="8000" dirty="0" smtClean="0"/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000" dirty="0" smtClean="0"/>
              <a:t>$5,500/year, $15k cap, Roth, govt. bonds, payroll deduction plan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000" dirty="0" smtClean="0"/>
              <a:t>Targeted at ERs who do not sponsor retirement plans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6837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43" y="2849400"/>
            <a:ext cx="8042276" cy="3224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Federal Budget Considerations</a:t>
            </a:r>
          </a:p>
          <a:p>
            <a:pPr lvl="1"/>
            <a:r>
              <a:rPr lang="en-US" dirty="0" smtClean="0"/>
              <a:t>“… if this Congress want to help, work with me to fix an upside-down tax code that gives big tax breaks to help the wealthy save, but does little or nothing for middle-class Americans.” </a:t>
            </a:r>
            <a:r>
              <a:rPr lang="en-US" sz="2000" dirty="0" smtClean="0"/>
              <a:t>(President Obama, 2014 State of the Union Address)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275" y="1687226"/>
            <a:ext cx="8042276" cy="11621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96" y="4409768"/>
            <a:ext cx="3111802" cy="27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78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2849399"/>
            <a:ext cx="8388249" cy="3757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Federal Budget Considerations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Dave Camp, Chairman, House Ways and Means Committee, REPUBLICAN, MI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Tax Reform Act (2014 draft)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/>
              <a:t>401k limit to be comprised of 50% pre-tax, 50% Roth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400" dirty="0" smtClean="0"/>
              <a:t>For 2014, $8,750 pre, $8.750 Roth plus 50/50 on catch-up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400" dirty="0" smtClean="0"/>
              <a:t>Generates $143 billion over 10 years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275" y="1687226"/>
            <a:ext cx="8042276" cy="11621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9475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40" y="2849400"/>
            <a:ext cx="8042276" cy="4137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Federal Budget Considerations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2400" dirty="0"/>
              <a:t>Inflation adjustments to DB benefit limits, DC contribution limits to be frozen for 10 years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2400" dirty="0"/>
              <a:t>Generates $63 billion over 10 years (inflation rate?)</a:t>
            </a:r>
          </a:p>
          <a:p>
            <a:pPr lvl="1"/>
            <a:r>
              <a:rPr lang="en-US" sz="2400" dirty="0" smtClean="0"/>
              <a:t>TRA 2014 (cont.)Camp</a:t>
            </a:r>
          </a:p>
          <a:p>
            <a:pPr lvl="1"/>
            <a:r>
              <a:rPr lang="en-US" sz="2400" dirty="0"/>
              <a:t>25% deductibility limit on ER/EE contributions to DC </a:t>
            </a:r>
            <a:r>
              <a:rPr lang="en-US" sz="2400" dirty="0" smtClean="0"/>
              <a:t>plans vs. 35% top marginal rate (10% tax on $52,000)</a:t>
            </a:r>
          </a:p>
          <a:p>
            <a:pPr lvl="1"/>
            <a:endParaRPr lang="en-US" sz="1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275" y="1687226"/>
            <a:ext cx="8042276" cy="11621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5056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7" y="2805156"/>
            <a:ext cx="8447241" cy="41379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Federal Budget Considerations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American Society of Pension Professionals &amp; Actuaries (ASPPA) and the ERISA Industry Committee (ERIC) expressed concern with Camp’s tax reform proposal. Should this proposal become law, ASPPA said, it would subject individuals in the new 35% tax bracket to a 10% surtax on all contributions made to a qualified retirement plan – that is, both employer and employee contributions. In effect, this proposal would tax contributions to qualified retirement plans twice, ASPAA noted: individuals would pay the 10% surtax when contributions are made to the plan, and then pay tax again at the full ordinary income tax rate when the money is distributed from the plan during retirement.</a:t>
            </a:r>
          </a:p>
          <a:p>
            <a:pPr lvl="1"/>
            <a:endParaRPr lang="en-US" sz="1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275" y="1687226"/>
            <a:ext cx="8042276" cy="11621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307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30" y="1600201"/>
            <a:ext cx="8863781" cy="847164"/>
          </a:xfrm>
        </p:spPr>
        <p:txBody>
          <a:bodyPr/>
          <a:lstStyle/>
          <a:p>
            <a:r>
              <a:rPr lang="en-US" sz="4000" dirty="0" smtClean="0"/>
              <a:t>Retirement Income Readiness in the 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2513596"/>
            <a:ext cx="8299757" cy="353324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"There are three kinds of lies: </a:t>
            </a:r>
            <a:endParaRPr lang="en-US" dirty="0" smtClean="0"/>
          </a:p>
          <a:p>
            <a:pPr lvl="1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dirty="0" smtClean="0"/>
              <a:t>lies</a:t>
            </a:r>
            <a:r>
              <a:rPr lang="en-US" dirty="0"/>
              <a:t>, damned lies, and statistics</a:t>
            </a:r>
            <a:r>
              <a:rPr lang="en-US" dirty="0" smtClean="0"/>
              <a:t>.”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There are three degrees of falsehood: </a:t>
            </a:r>
            <a:endParaRPr lang="en-US" dirty="0" smtClean="0"/>
          </a:p>
          <a:p>
            <a:pPr lvl="1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dirty="0" smtClean="0"/>
              <a:t>the </a:t>
            </a:r>
            <a:r>
              <a:rPr lang="en-US" dirty="0"/>
              <a:t>first is a fib, the second is a lie, and then </a:t>
            </a:r>
            <a:r>
              <a:rPr lang="en-US" dirty="0" smtClean="0"/>
              <a:t>comes </a:t>
            </a:r>
            <a:r>
              <a:rPr lang="en-US" dirty="0"/>
              <a:t>statistics</a:t>
            </a:r>
            <a:r>
              <a:rPr lang="en-US" dirty="0" smtClean="0"/>
              <a:t>”</a:t>
            </a:r>
            <a:endParaRPr lang="en-US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Data Sources:  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National Institute on Retirement Security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Center for Retirement Research at Boston College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CC0000"/>
                </a:solidFill>
              </a:rPr>
              <a:t>American Society of Pension Professionals and Actuaries (ASPPA)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CC0000"/>
                </a:solidFill>
              </a:rPr>
              <a:t>Vanguard</a:t>
            </a:r>
            <a:endParaRPr lang="en-US" sz="2000" dirty="0" smtClean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22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06" y="2793821"/>
            <a:ext cx="8465575" cy="3651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Summary</a:t>
            </a:r>
          </a:p>
          <a:p>
            <a:pPr lvl="1"/>
            <a:r>
              <a:rPr lang="en-US" sz="2400" dirty="0" smtClean="0"/>
              <a:t>Policy makers at the State and Federal level concerned about the rate of retirement plan participation and savings </a:t>
            </a:r>
          </a:p>
          <a:p>
            <a:pPr lvl="1"/>
            <a:r>
              <a:rPr lang="en-US" sz="2400" dirty="0" smtClean="0"/>
              <a:t>Politicians often react to polls</a:t>
            </a:r>
          </a:p>
          <a:p>
            <a:pPr lvl="1"/>
            <a:r>
              <a:rPr lang="en-US" sz="2400" dirty="0" smtClean="0"/>
              <a:t>Absent progress from private-sector service providers relative to participation and savings rates and cost effectiveness, there is an emerging willingness amongst elected officials to provide for public-sector-based “solutions.”</a:t>
            </a:r>
          </a:p>
          <a:p>
            <a:pPr marL="349250" lvl="1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275" y="1687226"/>
            <a:ext cx="8042276" cy="11621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7688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029789"/>
            <a:ext cx="8042276" cy="3224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Summary</a:t>
            </a:r>
          </a:p>
          <a:p>
            <a:pPr lvl="1"/>
            <a:r>
              <a:rPr lang="en-US" sz="2400" dirty="0" smtClean="0"/>
              <a:t>Substantially all proposals being discussed at the state level include a mandate for automatic enrollment for EEs in organizations that do not offer retirement plans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en-US" sz="2400" dirty="0" smtClean="0"/>
              <a:t>A mandate for non-401k/403(b)/457 plans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en-US" sz="2400" dirty="0" smtClean="0"/>
              <a:t>An optional feature for qualified plans?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9275" y="1687226"/>
            <a:ext cx="8042276" cy="11621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Politics of Retirement Income Readiness Issues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3491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 Global View of DC Plans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099045"/>
              </p:ext>
            </p:extLst>
          </p:nvPr>
        </p:nvGraphicFramePr>
        <p:xfrm>
          <a:off x="752639" y="2447365"/>
          <a:ext cx="7765172" cy="3938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293"/>
                <a:gridCol w="1941293"/>
                <a:gridCol w="1941293"/>
                <a:gridCol w="1941293"/>
              </a:tblGrid>
              <a:tr h="3580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Country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Overall</a:t>
                      </a:r>
                      <a:r>
                        <a:rPr lang="en-US" sz="1700" baseline="0" dirty="0" smtClean="0">
                          <a:latin typeface="Calibri" panose="020F0502020204030204" pitchFamily="34" charset="0"/>
                        </a:rPr>
                        <a:t> Index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Country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Overall Index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</a:tr>
              <a:tr h="3580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Denmark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80.2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latin typeface="Calibri" panose="020F0502020204030204" pitchFamily="34" charset="0"/>
                        </a:rPr>
                        <a:t>USA</a:t>
                      </a:r>
                      <a:endParaRPr lang="en-US" sz="1700" b="1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latin typeface="Calibri" panose="020F0502020204030204" pitchFamily="34" charset="0"/>
                        </a:rPr>
                        <a:t>58.2</a:t>
                      </a:r>
                      <a:endParaRPr lang="en-US" sz="1700" b="1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</a:tr>
              <a:tr h="3580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Netherlands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78.3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Poland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57.9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</a:tr>
              <a:tr h="3580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Australia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77.8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France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53.5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</a:tr>
              <a:tr h="3580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Switzerland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73.9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Brazil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52.8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</a:tr>
              <a:tr h="3580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Sweden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72.6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Mexico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50.1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</a:tr>
              <a:tr h="3580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Canada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67.9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China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47.1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</a:tr>
              <a:tr h="3580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Singapore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66.5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Japan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44.4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</a:tr>
              <a:tr h="3580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Chile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66.4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S Korea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43.8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</a:tr>
              <a:tr h="3580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UK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65.4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India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43.3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</a:tr>
              <a:tr h="3580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Germany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58.5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Indonesia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Calibri" panose="020F0502020204030204" pitchFamily="34" charset="0"/>
                        </a:rPr>
                        <a:t>42.0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L="88289" marR="88289" marT="44145" marB="4414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878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 Global View of DC Plans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374064"/>
              </p:ext>
            </p:extLst>
          </p:nvPr>
        </p:nvGraphicFramePr>
        <p:xfrm>
          <a:off x="549275" y="2735825"/>
          <a:ext cx="804227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55"/>
                <a:gridCol w="1608455"/>
                <a:gridCol w="1608455"/>
                <a:gridCol w="1608455"/>
                <a:gridCol w="1608455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Total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Adequacy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Sustainability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Integrity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USA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 2012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59.0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58.3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58.4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61.1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 2013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58.2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56.6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57.8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61.2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Average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 2012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61.0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62.2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52.1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71.5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 2013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61.6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63.5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52.8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70.8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830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Chile DC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Pioneered Social Security in Latin America, establishing a PAYGO system in 1924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Country of 17 mm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 late 1960s, 500k retirees receiving benefits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 late 1970s, 1 mm retirees receiving benefits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System was greatly underfunded, deemed a fiscal burden,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Too many schemes for different sectors, ineffective regulatory environment for  investments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06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Chile DC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82" y="2506357"/>
            <a:ext cx="8447241" cy="407142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Reformed in 1981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Mandatory DC program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All workers establish individual accounts with private firm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Mandatory contribution rate: 10% of pay; optional voluntary contributions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6 investment options, five target portfolios plus government bond fund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Up to 60% of assets may be invested in non-Chilean securities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69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Chile DC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483231"/>
            <a:ext cx="8042276" cy="400519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Largest investment firms in the system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000" dirty="0" smtClean="0"/>
              <a:t>iShares</a:t>
            </a:r>
            <a:r>
              <a:rPr lang="en-US" sz="2000" dirty="0" smtClean="0"/>
              <a:t>:		11.2%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000" dirty="0" smtClean="0"/>
              <a:t>Vanguard:		10.8%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000" dirty="0" smtClean="0"/>
              <a:t>Franklin-Templeton:	  9.1%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Upon retirement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000" dirty="0" smtClean="0"/>
              <a:t>Age 60 for women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000" dirty="0" smtClean="0"/>
              <a:t>Age 65 for men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000" dirty="0" smtClean="0"/>
              <a:t>Accumulated fund balance my be paid out as a programmed withdrawal option (RMD recalculated every year) OR value of purchased annuity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2756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Chile DC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65 male contributing for 80% of working life projected to receive benefit amounting to 60% of pre-retirement income, in the form of a J&amp;S</a:t>
            </a:r>
          </a:p>
          <a:p>
            <a:r>
              <a:rPr lang="en-US" dirty="0" smtClean="0"/>
              <a:t>DC benefit supplemented by non-contributory public system that is means-tested and funded by general tax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51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DC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78" y="2410360"/>
            <a:ext cx="8358751" cy="4447639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UK Pension Act of 2008/2011 mandates ERs to automatically enroll workers into ER sponsored plans starting in 2012 (phase-in by size of ER)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Intent increase private pension coverage from 33% to 75%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Prior system of DC plans (Stakeholder Pension Act of 2001) failed; utilized opt-in strategies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/>
              <a:t>New system </a:t>
            </a:r>
            <a:r>
              <a:rPr lang="en-US" sz="2200" dirty="0"/>
              <a:t>allows EEs to opt-out, but </a:t>
            </a:r>
            <a:r>
              <a:rPr lang="en-US" sz="2200" dirty="0" smtClean="0"/>
              <a:t>ERs must sweep </a:t>
            </a:r>
            <a:r>
              <a:rPr lang="en-US" sz="2200" dirty="0"/>
              <a:t>every </a:t>
            </a:r>
            <a:r>
              <a:rPr lang="en-US" sz="2200" dirty="0" smtClean="0"/>
              <a:t>3 years</a:t>
            </a:r>
            <a:endParaRPr lang="en-US" sz="2200" dirty="0"/>
          </a:p>
          <a:p>
            <a:pPr lvl="1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dirty="0"/>
              <a:t>Age 22 </a:t>
            </a:r>
            <a:r>
              <a:rPr lang="en-US" b="1" dirty="0"/>
              <a:t>earning</a:t>
            </a:r>
            <a:r>
              <a:rPr lang="en-US" dirty="0"/>
              <a:t> 15,800 (US) mandatory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dirty="0"/>
              <a:t>All workers earning 9,500 can opt-in and receive match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76636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DC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497979"/>
            <a:ext cx="8042276" cy="428541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4400" dirty="0" smtClean="0"/>
              <a:t>UK Pension Act requires 4% EE contribution and 3% ER contribution (matching formula), 1% GOVT contribution; plan may provide for additional ER and EE contributions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sz="4400" dirty="0" smtClean="0"/>
              <a:t>McDonalds UK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4400" dirty="0" smtClean="0"/>
              <a:t>37k EEs in UK, 35k are hourly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4400" dirty="0" smtClean="0"/>
              <a:t>Enrolled 1,150 salaried and 11,500 hourly employees to date w/ 3.48% and 2.15% opt-out rates respectively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8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2425109"/>
            <a:ext cx="8285009" cy="394619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38.3 mm working households (45%) do not own retirement account assets</a:t>
            </a:r>
          </a:p>
          <a:p>
            <a:pPr lvl="1">
              <a:buFont typeface="Calibri" panose="020F0502020204030204" pitchFamily="34" charset="0"/>
              <a:buChar char="—"/>
              <a:tabLst>
                <a:tab pos="5662613" algn="l"/>
              </a:tabLst>
            </a:pPr>
            <a:r>
              <a:rPr lang="en-US" sz="2400" dirty="0" smtClean="0"/>
              <a:t>53% of all households age 25-34	9.9 mm</a:t>
            </a:r>
          </a:p>
          <a:p>
            <a:pPr lvl="1">
              <a:buFont typeface="Calibri" panose="020F0502020204030204" pitchFamily="34" charset="0"/>
              <a:buChar char="—"/>
              <a:tabLst>
                <a:tab pos="5662613" algn="l"/>
              </a:tabLst>
            </a:pPr>
            <a:r>
              <a:rPr lang="en-US" sz="2400" dirty="0" smtClean="0"/>
              <a:t>48% of all households age 35-44	10.2 mm</a:t>
            </a:r>
          </a:p>
          <a:p>
            <a:pPr lvl="1">
              <a:buFont typeface="Calibri" panose="020F0502020204030204" pitchFamily="34" charset="0"/>
              <a:buChar char="—"/>
              <a:tabLst>
                <a:tab pos="5662613" algn="l"/>
              </a:tabLst>
            </a:pPr>
            <a:r>
              <a:rPr lang="en-US" sz="2400" dirty="0" smtClean="0"/>
              <a:t>40% of all households age 45-54	9.9 mm</a:t>
            </a:r>
          </a:p>
          <a:p>
            <a:pPr lvl="1">
              <a:buFont typeface="Calibri" panose="020F0502020204030204" pitchFamily="34" charset="0"/>
              <a:buChar char="—"/>
              <a:tabLst>
                <a:tab pos="5662613" algn="l"/>
              </a:tabLst>
            </a:pPr>
            <a:r>
              <a:rPr lang="en-US" sz="2400" dirty="0" smtClean="0"/>
              <a:t>40% of all households age 55-64	8.3 mm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730" y="1541209"/>
            <a:ext cx="8863781" cy="847164"/>
          </a:xfrm>
        </p:spPr>
        <p:txBody>
          <a:bodyPr/>
          <a:lstStyle/>
          <a:p>
            <a:r>
              <a:rPr lang="en-US" sz="4000" dirty="0" smtClean="0"/>
              <a:t>Retirement Income Readiness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17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DC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497980"/>
            <a:ext cx="8042276" cy="331288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National Employment Savings Trust competes against private firms for ER plans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400" dirty="0" smtClean="0"/>
              <a:t>75 bp cap on default funds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No distributions upon change of employment, no loans, no hardships, benefits available at age 55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One time 25% lump sum distribution, balance annuitized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02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353446"/>
            <a:ext cx="8042276" cy="1137024"/>
          </a:xfrm>
        </p:spPr>
        <p:txBody>
          <a:bodyPr/>
          <a:lstStyle/>
          <a:p>
            <a:r>
              <a:rPr lang="en-US" sz="4000" dirty="0" smtClean="0"/>
              <a:t>A Global View of DC Plans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2572589"/>
            <a:ext cx="8299757" cy="3224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Common Challenges/Solution Requirements</a:t>
            </a:r>
          </a:p>
          <a:p>
            <a:pPr lvl="1"/>
            <a:r>
              <a:rPr lang="en-US" sz="2400" dirty="0" smtClean="0"/>
              <a:t>Increase retirement age to reflect increasing life expectancy</a:t>
            </a:r>
          </a:p>
          <a:p>
            <a:pPr lvl="1"/>
            <a:r>
              <a:rPr lang="en-US" sz="2400" dirty="0" smtClean="0"/>
              <a:t>Encourage/require higher levels of private savings to reduce future dependence on the public pension</a:t>
            </a:r>
          </a:p>
          <a:p>
            <a:pPr lvl="1"/>
            <a:r>
              <a:rPr lang="en-US" sz="2400" dirty="0" smtClean="0"/>
              <a:t>Increase coverage for EEs in the private system</a:t>
            </a:r>
          </a:p>
          <a:p>
            <a:pPr lvl="1"/>
            <a:r>
              <a:rPr lang="en-US" sz="2400" dirty="0" smtClean="0"/>
              <a:t>Reduce leakage from the system prior to retirement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8370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Automatic Enrollment in the </a:t>
            </a:r>
            <a:r>
              <a:rPr lang="en-US" sz="4000" dirty="0" smtClean="0"/>
              <a:t>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72588"/>
            <a:ext cx="8042276" cy="3680727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Automatic enrollment is arguably one of the most powerful tools employers have to bolster employee retirement readiness.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The problem isn’t education, access, or as some claim, a “broken” system, it’s … inertia. (Sapers % Wallack, 2013)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“Education is very important, but auto features produce real results.” (Credit Suisse)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9% auto-enroll, 1% auto-increase up to 15%</a:t>
            </a:r>
          </a:p>
        </p:txBody>
      </p:sp>
    </p:spTree>
    <p:extLst>
      <p:ext uri="{BB962C8B-B14F-4D97-AF65-F5344CB8AC3E}">
        <p14:creationId xmlns:p14="http://schemas.microsoft.com/office/powerpoint/2010/main" val="695161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Automatic Enrollment in the </a:t>
            </a:r>
            <a:r>
              <a:rPr lang="en-US" sz="4000" dirty="0" smtClean="0"/>
              <a:t>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2572589"/>
            <a:ext cx="8042277" cy="322443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Organ donor participation rate in Denmark (opt-in): </a:t>
            </a:r>
            <a:r>
              <a:rPr lang="en-US" sz="2400" dirty="0" smtClean="0"/>
              <a:t>4.25%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Organ donor participation rate in Sweden (opt-out): </a:t>
            </a:r>
            <a:r>
              <a:rPr lang="en-US" sz="2400" dirty="0" smtClean="0"/>
              <a:t>86%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47.2% of 401k plans have auto-enroll feature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61.5% of plans with &gt;5k participants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13.6% of plans with &lt;50 </a:t>
            </a:r>
            <a:r>
              <a:rPr lang="en-US" dirty="0" smtClean="0"/>
              <a:t>participants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89.8% of Plans with auto-enrollment (AE) sweep new hires </a:t>
            </a:r>
            <a:r>
              <a:rPr lang="en-US" dirty="0" smtClean="0"/>
              <a:t>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68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0243192"/>
              </p:ext>
            </p:extLst>
          </p:nvPr>
        </p:nvGraphicFramePr>
        <p:xfrm>
          <a:off x="3257647" y="2535207"/>
          <a:ext cx="5288280" cy="3819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621" y="2678639"/>
            <a:ext cx="2887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Industry adoption of AE plans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9275" y="1600201"/>
            <a:ext cx="8042276" cy="847164"/>
          </a:xfrm>
        </p:spPr>
        <p:txBody>
          <a:bodyPr/>
          <a:lstStyle/>
          <a:p>
            <a:r>
              <a:rPr lang="en-US" sz="4000" dirty="0"/>
              <a:t>Automatic Enrollment in the </a:t>
            </a:r>
            <a:r>
              <a:rPr lang="en-US" sz="4000" dirty="0" smtClean="0"/>
              <a:t>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6874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72589"/>
            <a:ext cx="8042276" cy="4025435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23% of AE also provide for auto-increases (AI</a:t>
            </a:r>
            <a:r>
              <a:rPr lang="en-US" dirty="0" smtClean="0"/>
              <a:t>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Contribution Caps </a:t>
            </a:r>
            <a:r>
              <a:rPr lang="en-US" dirty="0"/>
              <a:t>on </a:t>
            </a:r>
            <a:r>
              <a:rPr lang="en-US" dirty="0" smtClean="0"/>
              <a:t>AI plans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600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sz="26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Annual rate of increase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400" dirty="0" smtClean="0"/>
              <a:t>97% report 1 - 1.99%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400" dirty="0" smtClean="0"/>
              <a:t>3% report 2 - 2.99%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201955"/>
              </p:ext>
            </p:extLst>
          </p:nvPr>
        </p:nvGraphicFramePr>
        <p:xfrm>
          <a:off x="1346200" y="3483386"/>
          <a:ext cx="6096000" cy="87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0559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&lt;6%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6%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7-9%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10%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&gt;10%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991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7.8%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44.4%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8.5%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28.2%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11.1%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600201"/>
            <a:ext cx="8042276" cy="847164"/>
          </a:xfrm>
        </p:spPr>
        <p:txBody>
          <a:bodyPr/>
          <a:lstStyle/>
          <a:p>
            <a:r>
              <a:rPr lang="en-US" sz="4000" dirty="0"/>
              <a:t>Automatic Enrollment in the </a:t>
            </a:r>
            <a:r>
              <a:rPr lang="en-US" sz="4000" dirty="0" smtClean="0"/>
              <a:t>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8582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72589"/>
            <a:ext cx="8042276" cy="398957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Default contribution rate with AI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Participants in AE plans without AI </a:t>
            </a:r>
            <a:r>
              <a:rPr lang="en-US" sz="2600" b="1" dirty="0" smtClean="0"/>
              <a:t>contribute 1% LESS than participants in non-AE plans </a:t>
            </a:r>
            <a:r>
              <a:rPr lang="en-US" sz="2600" dirty="0" smtClean="0"/>
              <a:t>(participant rate is higher, average deferral is lower)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600" dirty="0"/>
              <a:t>D</a:t>
            </a:r>
            <a:r>
              <a:rPr lang="en-US" sz="2600" dirty="0" smtClean="0"/>
              <a:t>efault rate for AE plans is the major contributing factor to this phenomenon</a:t>
            </a:r>
            <a:endParaRPr lang="en-US" sz="26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110177"/>
              </p:ext>
            </p:extLst>
          </p:nvPr>
        </p:nvGraphicFramePr>
        <p:xfrm>
          <a:off x="1129553" y="307250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&lt;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3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3-3.99%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4-4.99%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5-5.99%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6% +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14%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44%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14%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15%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13%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600201"/>
            <a:ext cx="8042276" cy="847164"/>
          </a:xfrm>
        </p:spPr>
        <p:txBody>
          <a:bodyPr/>
          <a:lstStyle/>
          <a:p>
            <a:r>
              <a:rPr lang="en-US" sz="4000" dirty="0"/>
              <a:t>Automatic Enrollment in the </a:t>
            </a:r>
            <a:r>
              <a:rPr lang="en-US" sz="4000" dirty="0" smtClean="0"/>
              <a:t>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337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582271"/>
            <a:ext cx="8361643" cy="1250575"/>
          </a:xfrm>
        </p:spPr>
        <p:txBody>
          <a:bodyPr/>
          <a:lstStyle/>
          <a:p>
            <a:r>
              <a:rPr lang="en-US" sz="4000" dirty="0" smtClean="0"/>
              <a:t>Other Factors Affecting </a:t>
            </a:r>
            <a:br>
              <a:rPr lang="en-US" sz="4000" dirty="0" smtClean="0"/>
            </a:br>
            <a:r>
              <a:rPr lang="en-US" sz="4000" dirty="0" smtClean="0"/>
              <a:t>Retirement Income Readiness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9170345"/>
              </p:ext>
            </p:extLst>
          </p:nvPr>
        </p:nvGraphicFramePr>
        <p:xfrm>
          <a:off x="1524000" y="2616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9301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Bold Auto Plan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929" y="2536731"/>
            <a:ext cx="5525622" cy="3971646"/>
          </a:xfrm>
        </p:spPr>
        <p:txBody>
          <a:bodyPr>
            <a:normAutofit/>
          </a:bodyPr>
          <a:lstStyle/>
          <a:p>
            <a:r>
              <a:rPr lang="en-US" dirty="0" smtClean="0"/>
              <a:t>6%-8% automatic enrollment rate within 45 days of date of hire, depending upon average comp and top heavy considerations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400" dirty="0" smtClean="0"/>
              <a:t>Impact of raising default rate from 3% to 6%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400" dirty="0" smtClean="0"/>
              <a:t>25% increase in GAP success rate for lowest income quartile</a:t>
            </a: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228" y="2769813"/>
            <a:ext cx="3761254" cy="3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0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Bold Auto Plan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65" y="2473977"/>
            <a:ext cx="5991786" cy="4124047"/>
          </a:xfrm>
        </p:spPr>
        <p:txBody>
          <a:bodyPr>
            <a:normAutofit/>
          </a:bodyPr>
          <a:lstStyle/>
          <a:p>
            <a:r>
              <a:rPr lang="en-US" dirty="0" smtClean="0"/>
              <a:t>Include part-time employees 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400" dirty="0" smtClean="0"/>
              <a:t>These persons will become members of the retirement community, they may convert to full-time status with current or subsequent ER, and they also need to start early and save regularly</a:t>
            </a:r>
          </a:p>
          <a:p>
            <a:r>
              <a:rPr lang="en-US" dirty="0" smtClean="0"/>
              <a:t>Eligibility for ER contributions may based upon longer length, hours of service and vesting schedule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228" y="2030507"/>
            <a:ext cx="3100738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9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425109"/>
            <a:ext cx="7990042" cy="394619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Including households without retirement savings, the </a:t>
            </a:r>
            <a:r>
              <a:rPr lang="en-US" b="1" dirty="0" smtClean="0"/>
              <a:t>median</a:t>
            </a:r>
            <a:r>
              <a:rPr lang="en-US" dirty="0" smtClean="0"/>
              <a:t> retirement account accumulation is $3k and $12k for near-retirement households.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Median working-age household earnings: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400" dirty="0" smtClean="0"/>
              <a:t>With retirement accounts			$71,156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400" dirty="0" smtClean="0"/>
              <a:t>Without retirement accounts			$25,413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730" y="1541209"/>
            <a:ext cx="8863781" cy="847164"/>
          </a:xfrm>
        </p:spPr>
        <p:txBody>
          <a:bodyPr/>
          <a:lstStyle/>
          <a:p>
            <a:r>
              <a:rPr lang="en-US" sz="4000" dirty="0" smtClean="0"/>
              <a:t>Retirement Income Readiness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83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Bold Auto Plan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509" y="2572588"/>
            <a:ext cx="6045691" cy="3953717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 smtClean="0"/>
              <a:t>Increase auto-enrollment rate by 2% until total EE/ER contribution rate reaches 15% of pay 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400" dirty="0" smtClean="0"/>
              <a:t>Subject to AI above 10% is not a safe harbor design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 smtClean="0"/>
              <a:t>Auto sweep non-participating EEs every year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 smtClean="0"/>
              <a:t>Auto increase EEs every year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228" y="2030507"/>
            <a:ext cx="3100738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6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Bold Auto Plan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481" y="2572589"/>
            <a:ext cx="6221507" cy="4025435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 smtClean="0"/>
              <a:t>Sweep </a:t>
            </a:r>
            <a:r>
              <a:rPr lang="en-US" dirty="0"/>
              <a:t>into QDIA every </a:t>
            </a:r>
            <a:r>
              <a:rPr lang="en-US" dirty="0" smtClean="0"/>
              <a:t>year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EEs can opt-out of AE, AI and QDIA, every year.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400" dirty="0"/>
              <a:t>Annual sweep will restore contributions for hardship suspended, if not otherwise provided 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400" dirty="0"/>
              <a:t>70% of those who </a:t>
            </a:r>
            <a:r>
              <a:rPr lang="en-US" sz="2400" dirty="0" smtClean="0"/>
              <a:t>swept </a:t>
            </a:r>
            <a:r>
              <a:rPr lang="en-US" sz="2400" dirty="0"/>
              <a:t>in after </a:t>
            </a:r>
            <a:r>
              <a:rPr lang="en-US" sz="2400" dirty="0" smtClean="0"/>
              <a:t>opting </a:t>
            </a:r>
            <a:r>
              <a:rPr lang="en-US" sz="2400" dirty="0"/>
              <a:t>out stay in (NY Life</a:t>
            </a:r>
            <a:r>
              <a:rPr lang="en-US" sz="2400" dirty="0" smtClean="0"/>
              <a:t>)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228" y="2030507"/>
            <a:ext cx="3100738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05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Bold Auto Plan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481" y="2572589"/>
            <a:ext cx="5920069" cy="3039317"/>
          </a:xfrm>
        </p:spPr>
        <p:txBody>
          <a:bodyPr>
            <a:normAutofit/>
          </a:bodyPr>
          <a:lstStyle/>
          <a:p>
            <a:r>
              <a:rPr lang="en-US" dirty="0"/>
              <a:t>Stretch the match, subject to safe harbor considerations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400" dirty="0"/>
              <a:t>100% first 3%, </a:t>
            </a:r>
            <a:endParaRPr lang="en-US" sz="2400" dirty="0" smtClean="0"/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400" dirty="0" smtClean="0"/>
              <a:t>50</a:t>
            </a:r>
            <a:r>
              <a:rPr lang="en-US" sz="2400" dirty="0"/>
              <a:t>% next 2% </a:t>
            </a:r>
            <a:endParaRPr lang="en-US" sz="2400" dirty="0" smtClean="0"/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400" dirty="0" smtClean="0"/>
              <a:t>25</a:t>
            </a:r>
            <a:r>
              <a:rPr lang="en-US" sz="2400" dirty="0"/>
              <a:t>% next 4% 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sz="2400" dirty="0"/>
              <a:t>5% total on 9% deferral </a:t>
            </a:r>
            <a:r>
              <a:rPr lang="en-US" sz="2400" dirty="0" smtClean="0"/>
              <a:t>vs</a:t>
            </a:r>
            <a:r>
              <a:rPr lang="en-US" sz="2400" dirty="0"/>
              <a:t>. 100% on the first 5% (5% total on 5% deferral)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en-US" sz="3800" dirty="0" smtClean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228" y="2030507"/>
            <a:ext cx="3100738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660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509" y="2572589"/>
            <a:ext cx="5798041" cy="36668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LEAKAGE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Loans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400" dirty="0" smtClean="0"/>
              <a:t>Limit loans to 50% of vested account balance up to$10,000 vs. 72p limit of $50,000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400" dirty="0" smtClean="0"/>
              <a:t>Provide for loan continuation (and origination) after termination of employment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1600201"/>
            <a:ext cx="8042276" cy="847164"/>
          </a:xfrm>
        </p:spPr>
        <p:txBody>
          <a:bodyPr/>
          <a:lstStyle/>
          <a:p>
            <a:r>
              <a:rPr lang="en-US" sz="4000" dirty="0"/>
              <a:t>Bold Auto Plan Design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228" y="2030507"/>
            <a:ext cx="3100738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423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509" y="2572589"/>
            <a:ext cx="5798041" cy="41509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Annuitize benefit payments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000" dirty="0" smtClean="0"/>
              <a:t>Provide for installment payment option for retirees vs. lump distribution requirement (DB feature)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000" dirty="0" smtClean="0"/>
              <a:t>Installment payments vs. lifetime income products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i="1" dirty="0" smtClean="0">
                <a:solidFill>
                  <a:srgbClr val="0070C0"/>
                </a:solidFill>
              </a:rPr>
              <a:t>Neither are solutions to the issue of under-accumulation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000" dirty="0" smtClean="0"/>
              <a:t>Longevity Insurance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i="1" dirty="0" smtClean="0">
                <a:solidFill>
                  <a:srgbClr val="0070C0"/>
                </a:solidFill>
              </a:rPr>
              <a:t>Pooled insurance for benefits after age 85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1600201"/>
            <a:ext cx="8042276" cy="847164"/>
          </a:xfrm>
        </p:spPr>
        <p:txBody>
          <a:bodyPr/>
          <a:lstStyle/>
          <a:p>
            <a:r>
              <a:rPr lang="en-US" sz="4000" dirty="0"/>
              <a:t>Bold Auto Plan Design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228" y="2030507"/>
            <a:ext cx="3100738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69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Resistance to Auto Plans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Administrative burdens</a:t>
            </a:r>
          </a:p>
          <a:p>
            <a:pPr lvl="1"/>
            <a:r>
              <a:rPr lang="en-US" sz="2400" dirty="0" smtClean="0"/>
              <a:t>Tracking default enrollment dates</a:t>
            </a:r>
          </a:p>
          <a:p>
            <a:pPr lvl="1"/>
            <a:r>
              <a:rPr lang="en-US" sz="2400" dirty="0" smtClean="0"/>
              <a:t>Issuing notices to participants in advance of the default enrollment date</a:t>
            </a:r>
          </a:p>
          <a:p>
            <a:pPr lvl="1"/>
            <a:r>
              <a:rPr lang="en-US" sz="2400" dirty="0" smtClean="0"/>
              <a:t>Processing contribution rate changes for auto participants</a:t>
            </a:r>
          </a:p>
          <a:p>
            <a:pPr lvl="1"/>
            <a:r>
              <a:rPr lang="en-US" sz="2400" dirty="0" smtClean="0"/>
              <a:t>Tracking auto increase dates and amounts</a:t>
            </a:r>
          </a:p>
          <a:p>
            <a:pPr lvl="1"/>
            <a:r>
              <a:rPr lang="en-US" sz="2400" dirty="0" smtClean="0"/>
              <a:t>Processing contribution rate changes for auto increases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36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Resistance to Auto Plans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447086"/>
            <a:ext cx="8042276" cy="4043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Administrative burdens</a:t>
            </a:r>
          </a:p>
          <a:p>
            <a:pPr lvl="1"/>
            <a:r>
              <a:rPr lang="en-US" sz="2600" dirty="0" smtClean="0"/>
              <a:t>Liability of not administering auto feature correctly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en-US" sz="2200" dirty="0" smtClean="0"/>
              <a:t>Employer makes contribution on behalf of employee equal to 50% of default amount plus match plus earnings</a:t>
            </a:r>
          </a:p>
          <a:p>
            <a:pPr lvl="1"/>
            <a:r>
              <a:rPr lang="en-US" sz="2600" dirty="0" smtClean="0"/>
              <a:t>Increase cost of match associated with increase participation and savings</a:t>
            </a:r>
          </a:p>
          <a:p>
            <a:pPr lvl="1"/>
            <a:r>
              <a:rPr lang="en-US" sz="2600" dirty="0" smtClean="0"/>
              <a:t>Perception among financial advisors that participant enrollment is a key element of value proposition; </a:t>
            </a:r>
            <a:r>
              <a:rPr lang="en-US" sz="2600" b="1" dirty="0" smtClean="0"/>
              <a:t>it’s what they get paid for</a:t>
            </a:r>
          </a:p>
          <a:p>
            <a:pPr lvl="1"/>
            <a:r>
              <a:rPr lang="en-US" sz="2600" dirty="0"/>
              <a:t>Perception that retirement savings is an EE choice; not the ER’s responsibility to </a:t>
            </a:r>
            <a:r>
              <a:rPr lang="en-US" sz="2600" dirty="0" smtClean="0"/>
              <a:t>mandate </a:t>
            </a:r>
            <a:r>
              <a:rPr lang="en-US" sz="2600" dirty="0"/>
              <a:t>the EE </a:t>
            </a:r>
            <a:r>
              <a:rPr lang="en-US" sz="2600" dirty="0" smtClean="0"/>
              <a:t>to do </a:t>
            </a:r>
            <a:r>
              <a:rPr lang="en-US" sz="2600" dirty="0"/>
              <a:t>so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000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Overcoming Resistance to Auto Plans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BPAS Administration Services</a:t>
            </a:r>
          </a:p>
          <a:p>
            <a:pPr lvl="1"/>
            <a:r>
              <a:rPr lang="en-US" dirty="0" smtClean="0"/>
              <a:t>BPAS determines auto enrollment dates</a:t>
            </a:r>
          </a:p>
          <a:p>
            <a:pPr lvl="2"/>
            <a:r>
              <a:rPr lang="en-US" dirty="0" smtClean="0"/>
              <a:t>Sends notices to participants</a:t>
            </a:r>
          </a:p>
          <a:p>
            <a:pPr lvl="2"/>
            <a:r>
              <a:rPr lang="en-US" dirty="0" smtClean="0"/>
              <a:t>Creates payroll change file</a:t>
            </a:r>
          </a:p>
          <a:p>
            <a:pPr lvl="3"/>
            <a:r>
              <a:rPr lang="en-US" dirty="0" smtClean="0"/>
              <a:t>With 360 payroll integration, payroll changes are transmitted directly from BPAS to Paylocity</a:t>
            </a:r>
          </a:p>
          <a:p>
            <a:pPr lvl="1"/>
            <a:r>
              <a:rPr lang="en-US" dirty="0" smtClean="0"/>
              <a:t>BPAS determines auto increase amounts and dates</a:t>
            </a:r>
          </a:p>
          <a:p>
            <a:pPr lvl="2"/>
            <a:r>
              <a:rPr lang="en-US" dirty="0" smtClean="0"/>
              <a:t>Creates payroll change file as above</a:t>
            </a:r>
          </a:p>
          <a:p>
            <a:pPr lvl="2"/>
            <a:r>
              <a:rPr lang="en-US" dirty="0" smtClean="0"/>
              <a:t>Auto increase notices included on quarterly statements</a:t>
            </a:r>
          </a:p>
          <a:p>
            <a:pPr lvl="1"/>
            <a:r>
              <a:rPr lang="en-US" dirty="0" smtClean="0"/>
              <a:t>Participants may opt-out using BPAS VRU/Web systems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administration of Auto Plans requires daily administration, which is more than daily valuation recordkeeping</a:t>
            </a:r>
          </a:p>
          <a:p>
            <a:pPr lvl="1"/>
            <a:r>
              <a:rPr lang="en-US" dirty="0" smtClean="0"/>
              <a:t>Requires that ERs remit full census date every contribution cycle and that recordkeepers make continuous eligibility determinations</a:t>
            </a:r>
            <a:endParaRPr lang="en-US" dirty="0"/>
          </a:p>
          <a:p>
            <a:pPr lvl="1"/>
            <a:r>
              <a:rPr lang="en-US" dirty="0" smtClean="0"/>
              <a:t>Bifurcated service model of TPA/recordkeeper has limited the adoption of Auto plans in &lt;100 life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493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Overcoming Resistance to Auto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costs</a:t>
            </a:r>
          </a:p>
          <a:p>
            <a:pPr lvl="1"/>
            <a:r>
              <a:rPr lang="en-US" dirty="0" smtClean="0"/>
              <a:t>Recognize that ACA, minimum wage (pressure on wages above $10.10) and slow growth economy are impediments to higher retirement plan expenses</a:t>
            </a:r>
          </a:p>
          <a:p>
            <a:pPr lvl="1"/>
            <a:r>
              <a:rPr lang="en-US" dirty="0" smtClean="0"/>
              <a:t>Nominal increase in matching expenses (25% match on 4% increase in average savings rate) can be mitigated by future salary increases (as have increases in health insurance cost over the years)</a:t>
            </a:r>
          </a:p>
          <a:p>
            <a:pPr lvl="1"/>
            <a:endParaRPr lang="en-US" dirty="0" smtClean="0"/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512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Overcoming Resistance to Auto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Advisor Perceptions</a:t>
            </a:r>
          </a:p>
          <a:p>
            <a:pPr lvl="1"/>
            <a:r>
              <a:rPr lang="en-US" sz="2400" dirty="0"/>
              <a:t>97% of plan sponsors that embraced automatic enrollment, automatic escalation and QDIAs together say the advantages outweigh any perceived disadvantages, indicating the value of the bundled approach compared to a single-feature approach.</a:t>
            </a:r>
          </a:p>
          <a:p>
            <a:pPr marL="685800" lvl="2" indent="0">
              <a:buNone/>
            </a:pPr>
            <a:r>
              <a:rPr lang="en-US" sz="2400" dirty="0"/>
              <a:t>(Lincoln Retirement Power Automatic Features Study, 2012</a:t>
            </a:r>
            <a:r>
              <a:rPr lang="en-US" sz="2400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0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2011, 52% of private sector EEs age 25-64 had access to a retirement plan on the job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 smtClean="0"/>
              <a:t>Among full-time employees, 44% (35.2 mm) had no access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 smtClean="0"/>
              <a:t>Small businesses account for 2/3 of workers that lack access to a retirement plan</a:t>
            </a:r>
          </a:p>
          <a:p>
            <a:pPr lvl="2"/>
            <a:r>
              <a:rPr lang="en-US" dirty="0" smtClean="0"/>
              <a:t>Earnings levels are correlated to availability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730" y="1541209"/>
            <a:ext cx="8863781" cy="847164"/>
          </a:xfrm>
        </p:spPr>
        <p:txBody>
          <a:bodyPr/>
          <a:lstStyle/>
          <a:p>
            <a:r>
              <a:rPr lang="en-US" sz="4000" dirty="0" smtClean="0"/>
              <a:t>Retirement Income Readiness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00201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Overcoming Resistance to Auto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Advisor Perceptions</a:t>
            </a:r>
          </a:p>
          <a:p>
            <a:pPr lvl="1"/>
            <a:r>
              <a:rPr lang="en-US" sz="2400" dirty="0" smtClean="0"/>
              <a:t>Ultimately, Advisor/Administrator services will be evaluated in context of retirement income readiness among plan participants –</a:t>
            </a:r>
            <a:r>
              <a:rPr lang="en-US" sz="2400" b="1" dirty="0" smtClean="0"/>
              <a:t>the ultimately metric for plan success</a:t>
            </a:r>
          </a:p>
          <a:p>
            <a:pPr lvl="1"/>
            <a:r>
              <a:rPr lang="en-US" sz="2400" dirty="0" smtClean="0"/>
              <a:t>Auto plan provisions allow Advisors to focus on holistic financial planning, less on transaction of enrollment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24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10556"/>
            <a:ext cx="8042276" cy="847164"/>
          </a:xfrm>
        </p:spPr>
        <p:txBody>
          <a:bodyPr/>
          <a:lstStyle/>
          <a:p>
            <a:r>
              <a:rPr lang="en-US" sz="4000" dirty="0"/>
              <a:t>Overcoming Resistance to Auto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411227"/>
            <a:ext cx="8042276" cy="4025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The ER’s Cost of an Ineffective Retirement Readiness Plan</a:t>
            </a:r>
          </a:p>
          <a:p>
            <a:pPr lvl="1"/>
            <a:r>
              <a:rPr lang="en-US" sz="2400" dirty="0" smtClean="0"/>
              <a:t>The productivity cost of employee meetings for the purpose of opt-in transactions</a:t>
            </a:r>
          </a:p>
          <a:p>
            <a:pPr lvl="1"/>
            <a:r>
              <a:rPr lang="en-US" sz="2400" dirty="0" smtClean="0"/>
              <a:t>The productivity and human costs of financial stress associated with inadequate retirement planning</a:t>
            </a:r>
          </a:p>
          <a:p>
            <a:pPr lvl="1"/>
            <a:r>
              <a:rPr lang="en-US" sz="2400" dirty="0" smtClean="0"/>
              <a:t>By preparing workers to retire on time, ERs have the ability to make room for new employees with different skills at potentially lower salaries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57396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92627"/>
            <a:ext cx="8042276" cy="847164"/>
          </a:xfrm>
        </p:spPr>
        <p:txBody>
          <a:bodyPr/>
          <a:lstStyle/>
          <a:p>
            <a:r>
              <a:rPr lang="en-US" sz="4000" dirty="0"/>
              <a:t>Overcoming Resistance to Auto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447086"/>
            <a:ext cx="8042276" cy="3111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ER’s Cost of an Ineffective Retirement Readiness </a:t>
            </a:r>
            <a:r>
              <a:rPr lang="en-US" dirty="0" smtClean="0"/>
              <a:t>System</a:t>
            </a:r>
          </a:p>
          <a:p>
            <a:pPr lvl="1"/>
            <a:r>
              <a:rPr lang="en-US" sz="2400" dirty="0"/>
              <a:t>The productivity costs of workers who are their only because they can’t afford not to be</a:t>
            </a:r>
          </a:p>
          <a:p>
            <a:pPr lvl="1"/>
            <a:r>
              <a:rPr lang="en-US" sz="2400" dirty="0" smtClean="0"/>
              <a:t>Absent a private sector solution to the retirement savings crisis, businesses will be faced with a government mandate</a:t>
            </a:r>
          </a:p>
        </p:txBody>
      </p:sp>
    </p:spTree>
    <p:extLst>
      <p:ext uri="{BB962C8B-B14F-4D97-AF65-F5344CB8AC3E}">
        <p14:creationId xmlns:p14="http://schemas.microsoft.com/office/powerpoint/2010/main" val="18605488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92627"/>
            <a:ext cx="8042276" cy="847164"/>
          </a:xfrm>
        </p:spPr>
        <p:txBody>
          <a:bodyPr/>
          <a:lstStyle/>
          <a:p>
            <a:r>
              <a:rPr lang="en-US" sz="4000" dirty="0"/>
              <a:t>Overcoming Resistance to Auto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375370"/>
            <a:ext cx="8042276" cy="3630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ER’s Cost of an Ineffective Retirement Readiness </a:t>
            </a:r>
            <a:r>
              <a:rPr lang="en-US" dirty="0" smtClean="0"/>
              <a:t>System</a:t>
            </a:r>
          </a:p>
          <a:p>
            <a:pPr lvl="1"/>
            <a:r>
              <a:rPr lang="en-US" sz="2400" dirty="0" smtClean="0"/>
              <a:t>Our consumer-based economy will be challenged by the absence of retirees who have little discretionary purchasing capacity</a:t>
            </a:r>
          </a:p>
          <a:p>
            <a:pPr lvl="1"/>
            <a:r>
              <a:rPr lang="en-US" sz="2400" dirty="0" smtClean="0"/>
              <a:t>The lack of retirement income from private sources will place pressure on government safety net systems (entitlement programs), which will result in increased personal and business tax assessments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31813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411228"/>
            <a:ext cx="8433360" cy="393578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We as industry professionals must </a:t>
            </a:r>
            <a:r>
              <a:rPr lang="en-US" b="1" dirty="0" smtClean="0"/>
              <a:t>accept retirement income readiness for ALL employees</a:t>
            </a:r>
            <a:r>
              <a:rPr lang="en-US" dirty="0" smtClean="0"/>
              <a:t> as our core deliverable. 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Our unwillingness/inability to </a:t>
            </a:r>
            <a:r>
              <a:rPr lang="en-US" b="1" dirty="0" smtClean="0"/>
              <a:t>sell effective plan design </a:t>
            </a:r>
            <a:r>
              <a:rPr lang="en-US" dirty="0" smtClean="0"/>
              <a:t>threatens our industry.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We have the tax benefits and technology to </a:t>
            </a:r>
            <a:r>
              <a:rPr lang="en-US" b="1" dirty="0" smtClean="0"/>
              <a:t>deliver results</a:t>
            </a:r>
            <a:r>
              <a:rPr lang="en-US" dirty="0" smtClean="0"/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 smtClean="0"/>
              <a:t>Increasing active employment savings will have limited benefits to the extent we do not address leakage; we need to </a:t>
            </a:r>
            <a:r>
              <a:rPr lang="en-US" b="1" dirty="0" smtClean="0"/>
              <a:t>re-examine the concept of “distributable events” </a:t>
            </a:r>
            <a:r>
              <a:rPr lang="en-US" dirty="0" smtClean="0"/>
              <a:t>and promote lifetime benefits.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96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sz="4000" dirty="0"/>
              <a:t>Questions?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pic>
        <p:nvPicPr>
          <p:cNvPr id="5" name="Picture 3" descr="C:\Users\SPlayman\AppData\Local\Microsoft\Windows\Temporary Internet Files\Content.IE5\JGKZKCBL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42" y="3010042"/>
            <a:ext cx="3238357" cy="323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49F4A0-8D24-4F41-A97B-E0E2A829BD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5462" y="1601094"/>
            <a:ext cx="6713538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4000" kern="0" dirty="0" smtClean="0"/>
              <a:t>Contact</a:t>
            </a:r>
            <a:endParaRPr lang="en-US" sz="4000" kern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50939" y="3237585"/>
            <a:ext cx="5203115" cy="25710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000066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Barry </a:t>
            </a:r>
            <a:r>
              <a:rPr lang="en-US" kern="0" dirty="0" smtClean="0"/>
              <a:t>Kublin</a:t>
            </a:r>
            <a:endParaRPr lang="en-US" kern="0" dirty="0" smtClean="0"/>
          </a:p>
          <a:p>
            <a:pPr marL="0" indent="0">
              <a:buFontTx/>
              <a:buNone/>
            </a:pPr>
            <a:r>
              <a:rPr lang="en-US" kern="0" dirty="0" smtClean="0"/>
              <a:t>President</a:t>
            </a:r>
          </a:p>
          <a:p>
            <a:pPr marL="0" indent="0">
              <a:buFontTx/>
              <a:buNone/>
            </a:pPr>
            <a:r>
              <a:rPr lang="en-US" kern="0" dirty="0" smtClean="0"/>
              <a:t>BPAS</a:t>
            </a:r>
          </a:p>
          <a:p>
            <a:pPr marL="0" indent="0">
              <a:buFontTx/>
              <a:buNone/>
            </a:pPr>
            <a:r>
              <a:rPr lang="en-US" kern="0" dirty="0" smtClean="0"/>
              <a:t>bkublin@bpas.com</a:t>
            </a:r>
            <a:endParaRPr lang="en-US" kern="0" dirty="0"/>
          </a:p>
        </p:txBody>
      </p:sp>
      <p:pic>
        <p:nvPicPr>
          <p:cNvPr id="4" name="Picture 2" descr="C:\Users\SPlayman\AppData\Local\Microsoft\Windows\Temporary Internet Files\Content.IE5\24VTMA2H\MC900441958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2963862"/>
            <a:ext cx="3219829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B1707A-44A2-4F03-8C34-357DBA5067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372172"/>
              </p:ext>
            </p:extLst>
          </p:nvPr>
        </p:nvGraphicFramePr>
        <p:xfrm>
          <a:off x="549275" y="2606368"/>
          <a:ext cx="8042275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51"/>
                <a:gridCol w="1723308"/>
                <a:gridCol w="1723308"/>
                <a:gridCol w="17233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Amongst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Private- Sector EEs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1979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1999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2011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EEs with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access to workplace retirement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plan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57.8%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61.9%</a:t>
                      </a:r>
                    </a:p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52.0%</a:t>
                      </a:r>
                    </a:p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EEs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w/o access 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42.2%</a:t>
                      </a:r>
                    </a:p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38.1%</a:t>
                      </a:r>
                    </a:p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48.0%</a:t>
                      </a:r>
                    </a:p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730" y="1541209"/>
            <a:ext cx="8863781" cy="847164"/>
          </a:xfrm>
        </p:spPr>
        <p:txBody>
          <a:bodyPr/>
          <a:lstStyle/>
          <a:p>
            <a:r>
              <a:rPr lang="en-US" sz="4000" dirty="0" smtClean="0"/>
              <a:t>Retirement Income Readiness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664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90179"/>
            <a:ext cx="8314506" cy="696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Retirement Savings Targets </a:t>
            </a:r>
            <a:r>
              <a:rPr lang="en-US" sz="1400" i="1" dirty="0" smtClean="0"/>
              <a:t>(multiple of current income to produce 85% replacement ratio)</a:t>
            </a:r>
            <a:endParaRPr lang="en-US" sz="14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97208"/>
              </p:ext>
            </p:extLst>
          </p:nvPr>
        </p:nvGraphicFramePr>
        <p:xfrm>
          <a:off x="2128684" y="2724021"/>
          <a:ext cx="5267457" cy="3551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819"/>
                <a:gridCol w="1755819"/>
                <a:gridCol w="1755819"/>
              </a:tblGrid>
              <a:tr h="3160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Age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Fidelity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Aon Hewitt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</a:tr>
              <a:tr h="3160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25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0x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</a:tr>
              <a:tr h="3160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30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,5x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</a:tr>
              <a:tr h="3160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35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1x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</a:tr>
              <a:tr h="3160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40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2x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</a:tr>
              <a:tr h="3160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45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3x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</a:tr>
              <a:tr h="3160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50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4x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</a:tr>
              <a:tr h="3160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55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5x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</a:tr>
              <a:tr h="3160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60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6x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</a:tr>
              <a:tr h="3160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65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7x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11x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</a:tr>
              <a:tr h="3160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67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8x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marL="79012" marR="79012" marT="39506" marB="39506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730" y="1349485"/>
            <a:ext cx="8863781" cy="847164"/>
          </a:xfrm>
        </p:spPr>
        <p:txBody>
          <a:bodyPr/>
          <a:lstStyle/>
          <a:p>
            <a:r>
              <a:rPr lang="en-US" sz="4000" dirty="0" smtClean="0"/>
              <a:t>Retirement Income Readiness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259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2217767"/>
            <a:ext cx="8506237" cy="174954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Account balances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400" dirty="0" smtClean="0"/>
              <a:t>Age 55-64 account-owning households	: $100,000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—"/>
            </a:pPr>
            <a:r>
              <a:rPr lang="en-US" sz="2400" dirty="0" smtClean="0"/>
              <a:t>Age 55-64 all households: $12,000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Account balances as % of working household income (10x  goal)</a:t>
            </a:r>
            <a:endParaRPr lang="en-US" sz="2000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8015"/>
              </p:ext>
            </p:extLst>
          </p:nvPr>
        </p:nvGraphicFramePr>
        <p:xfrm>
          <a:off x="1494504" y="3908324"/>
          <a:ext cx="6096000" cy="2321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0079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Age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0%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&gt;0 &lt; 1 x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 &lt;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 x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 x +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74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45-54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34.9%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39.4%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22.6%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3.2%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74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55-64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31.8%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31.8%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28.1%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8.3%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746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All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40.1%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40.3%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16.7%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2.9%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730" y="1349485"/>
            <a:ext cx="8863781" cy="847164"/>
          </a:xfrm>
        </p:spPr>
        <p:txBody>
          <a:bodyPr/>
          <a:lstStyle/>
          <a:p>
            <a:r>
              <a:rPr lang="en-US" sz="4000" dirty="0" smtClean="0"/>
              <a:t>Retirement Income Readiness in the 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00846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PPP_SABST_TXT_Rai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PP_SABST_TXT_Rai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7137</TotalTime>
  <Words>3674</Words>
  <Application>Microsoft Office PowerPoint</Application>
  <PresentationFormat>On-screen Show (4:3)</PresentationFormat>
  <Paragraphs>557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PPP_SABST_TXT_Railing</vt:lpstr>
      <vt:lpstr>Breeze</vt:lpstr>
      <vt:lpstr>1_PPP_SABST_TXT_Railing</vt:lpstr>
      <vt:lpstr>Best Practice DC Plans - A Global Perspective</vt:lpstr>
      <vt:lpstr>AGENDA</vt:lpstr>
      <vt:lpstr>Retirement Income Readiness in the US</vt:lpstr>
      <vt:lpstr>Retirement Income Readiness in the US</vt:lpstr>
      <vt:lpstr>Retirement Income Readiness in the US</vt:lpstr>
      <vt:lpstr>Retirement Income Readiness in the US</vt:lpstr>
      <vt:lpstr>Retirement Income Readiness in the US</vt:lpstr>
      <vt:lpstr>Retirement Income Readiness in the US</vt:lpstr>
      <vt:lpstr>Retirement Income Readiness in the US</vt:lpstr>
      <vt:lpstr>Retirement Income Readiness in the US</vt:lpstr>
      <vt:lpstr>Retirement Income Readiness in the US</vt:lpstr>
      <vt:lpstr>Retirement Income Readiness in the US</vt:lpstr>
      <vt:lpstr>Retirement Income Readiness in the US</vt:lpstr>
      <vt:lpstr>Retirement Income Readiness in the US</vt:lpstr>
      <vt:lpstr>Retirement Income Readiness in the US</vt:lpstr>
      <vt:lpstr>PowerPoint Presentation</vt:lpstr>
      <vt:lpstr>The Politics of Retirement Income Readiness Issues in the US</vt:lpstr>
      <vt:lpstr>The Politics of Retirement Income Readiness Issues in the US</vt:lpstr>
      <vt:lpstr>The Politics of Retirement Income Readiness Issues in the US</vt:lpstr>
      <vt:lpstr>The Politics of Retirement Income Readiness Issues in the US</vt:lpstr>
      <vt:lpstr>PowerPoint Presentation</vt:lpstr>
      <vt:lpstr>The Politics of Retirement Income Readiness Issues in the US</vt:lpstr>
      <vt:lpstr>The Politics of Retirement Income Readiness Issues in the US</vt:lpstr>
      <vt:lpstr>The Politics of Retirement Income Readiness Issues in the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Global View of DC Plans</vt:lpstr>
      <vt:lpstr>A Global View of DC Plans</vt:lpstr>
      <vt:lpstr>Chile DC System</vt:lpstr>
      <vt:lpstr>Chile DC System</vt:lpstr>
      <vt:lpstr>Chile DC System</vt:lpstr>
      <vt:lpstr>Chile DC System</vt:lpstr>
      <vt:lpstr>UK DC System</vt:lpstr>
      <vt:lpstr>UK DC System</vt:lpstr>
      <vt:lpstr>UK DC System</vt:lpstr>
      <vt:lpstr>A Global View of DC Plans</vt:lpstr>
      <vt:lpstr>Automatic Enrollment in the US</vt:lpstr>
      <vt:lpstr>Automatic Enrollment in the US</vt:lpstr>
      <vt:lpstr>Automatic Enrollment in the US</vt:lpstr>
      <vt:lpstr>Automatic Enrollment in the US</vt:lpstr>
      <vt:lpstr>Automatic Enrollment in the US</vt:lpstr>
      <vt:lpstr>Other Factors Affecting  Retirement Income Readiness</vt:lpstr>
      <vt:lpstr>Bold Auto Plan Design</vt:lpstr>
      <vt:lpstr>Bold Auto Plan Design</vt:lpstr>
      <vt:lpstr>Bold Auto Plan Design</vt:lpstr>
      <vt:lpstr>Bold Auto Plan Design</vt:lpstr>
      <vt:lpstr>Bold Auto Plan Design</vt:lpstr>
      <vt:lpstr>Bold Auto Plan Design</vt:lpstr>
      <vt:lpstr>Bold Auto Plan Design</vt:lpstr>
      <vt:lpstr>Resistance to Auto Plans</vt:lpstr>
      <vt:lpstr>Resistance to Auto Plans</vt:lpstr>
      <vt:lpstr>Overcoming Resistance to Auto Plans</vt:lpstr>
      <vt:lpstr>Overcoming Resistance to Auto Plans</vt:lpstr>
      <vt:lpstr>Overcoming Resistance to Auto Plans</vt:lpstr>
      <vt:lpstr>Overcoming Resistance to Auto Plans</vt:lpstr>
      <vt:lpstr>Overcoming Resistance to Auto Plans</vt:lpstr>
      <vt:lpstr>Overcoming Resistance to Auto Plans</vt:lpstr>
      <vt:lpstr>Overcoming Resistance to Auto Plans</vt:lpstr>
      <vt:lpstr>Conclusion</vt:lpstr>
      <vt:lpstr>Questions? </vt:lpstr>
      <vt:lpstr>PowerPoint Presentation</vt:lpstr>
    </vt:vector>
  </TitlesOfParts>
  <Company>BPAS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DC Plans A Global Perspective</dc:title>
  <dc:creator>Barry Kublin</dc:creator>
  <cp:lastModifiedBy>SPlayman</cp:lastModifiedBy>
  <cp:revision>142</cp:revision>
  <cp:lastPrinted>2014-05-29T14:06:37Z</cp:lastPrinted>
  <dcterms:created xsi:type="dcterms:W3CDTF">2014-05-17T01:23:38Z</dcterms:created>
  <dcterms:modified xsi:type="dcterms:W3CDTF">2014-06-05T21:16:40Z</dcterms:modified>
</cp:coreProperties>
</file>