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2"/>
    <p:sldMasterId id="2147483981" r:id="rId3"/>
  </p:sldMasterIdLst>
  <p:notesMasterIdLst>
    <p:notesMasterId r:id="rId26"/>
  </p:notesMasterIdLst>
  <p:sldIdLst>
    <p:sldId id="299" r:id="rId4"/>
    <p:sldId id="307" r:id="rId5"/>
    <p:sldId id="345" r:id="rId6"/>
    <p:sldId id="338" r:id="rId7"/>
    <p:sldId id="331" r:id="rId8"/>
    <p:sldId id="339" r:id="rId9"/>
    <p:sldId id="340" r:id="rId10"/>
    <p:sldId id="330" r:id="rId11"/>
    <p:sldId id="326" r:id="rId12"/>
    <p:sldId id="332" r:id="rId13"/>
    <p:sldId id="329" r:id="rId14"/>
    <p:sldId id="347" r:id="rId15"/>
    <p:sldId id="333" r:id="rId16"/>
    <p:sldId id="337" r:id="rId17"/>
    <p:sldId id="334" r:id="rId18"/>
    <p:sldId id="335" r:id="rId19"/>
    <p:sldId id="336" r:id="rId20"/>
    <p:sldId id="341" r:id="rId21"/>
    <p:sldId id="342" r:id="rId22"/>
    <p:sldId id="343" r:id="rId23"/>
    <p:sldId id="348" r:id="rId24"/>
    <p:sldId id="349" r:id="rId25"/>
  </p:sldIdLst>
  <p:sldSz cx="9144000" cy="6858000" type="screen4x3"/>
  <p:notesSz cx="7010400" cy="92964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3AF07"/>
    <a:srgbClr val="0070C0"/>
    <a:srgbClr val="000066"/>
    <a:srgbClr val="002060"/>
    <a:srgbClr val="FFFF99"/>
    <a:srgbClr val="000000"/>
    <a:srgbClr val="FF5B5B"/>
    <a:srgbClr val="E83618"/>
    <a:srgbClr val="F50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0" autoAdjust="0"/>
    <p:restoredTop sz="93428" autoAdjust="0"/>
  </p:normalViewPr>
  <p:slideViewPr>
    <p:cSldViewPr snapToGrid="0">
      <p:cViewPr varScale="1">
        <p:scale>
          <a:sx n="61" d="100"/>
          <a:sy n="61" d="100"/>
        </p:scale>
        <p:origin x="-90" y="-120"/>
      </p:cViewPr>
      <p:guideLst>
        <p:guide orient="horz" pos="4319"/>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310B8-B402-49F2-B626-DF6B1248A5F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2203EC0-2D02-46E9-8560-05E926BBB233}">
      <dgm:prSet phldrT="[Text]" phldr="1"/>
      <dgm:spPr/>
      <dgm:t>
        <a:bodyPr/>
        <a:lstStyle/>
        <a:p>
          <a:endParaRPr lang="en-US"/>
        </a:p>
      </dgm:t>
    </dgm:pt>
    <dgm:pt modelId="{E08B9F12-A3D0-4A3B-916A-C7F101A6F0B5}" type="parTrans" cxnId="{11C61D2D-8305-41B2-97CE-96F7CC16C9BA}">
      <dgm:prSet/>
      <dgm:spPr/>
      <dgm:t>
        <a:bodyPr/>
        <a:lstStyle/>
        <a:p>
          <a:endParaRPr lang="en-US"/>
        </a:p>
      </dgm:t>
    </dgm:pt>
    <dgm:pt modelId="{0E36851F-E871-4F03-8016-032488B210F3}" type="sibTrans" cxnId="{11C61D2D-8305-41B2-97CE-96F7CC16C9BA}">
      <dgm:prSet/>
      <dgm:spPr/>
      <dgm:t>
        <a:bodyPr/>
        <a:lstStyle/>
        <a:p>
          <a:endParaRPr lang="en-US"/>
        </a:p>
      </dgm:t>
    </dgm:pt>
    <dgm:pt modelId="{39B5D6F3-8D7A-42B3-B7FF-4AAF79FDFCE3}">
      <dgm:prSet phldrT="[Tex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Account-based plans; “Get what you  get ” – based on contributions and  investment performance</a:t>
          </a:r>
          <a:endParaRPr lang="en-US" sz="1600" dirty="0"/>
        </a:p>
      </dgm:t>
    </dgm:pt>
    <dgm:pt modelId="{8D1A4B71-496C-41B4-B238-92C7DDE59ADB}" type="parTrans" cxnId="{7179EF79-9C64-4BE9-8260-79947B5CE021}">
      <dgm:prSet/>
      <dgm:spPr/>
      <dgm:t>
        <a:bodyPr/>
        <a:lstStyle/>
        <a:p>
          <a:endParaRPr lang="en-US"/>
        </a:p>
      </dgm:t>
    </dgm:pt>
    <dgm:pt modelId="{AB460033-47B0-44C1-84EB-7E3416F062B3}" type="sibTrans" cxnId="{7179EF79-9C64-4BE9-8260-79947B5CE021}">
      <dgm:prSet/>
      <dgm:spPr/>
      <dgm:t>
        <a:bodyPr/>
        <a:lstStyle/>
        <a:p>
          <a:endParaRPr lang="en-US"/>
        </a:p>
      </dgm:t>
    </dgm:pt>
    <dgm:pt modelId="{F70CB5A6-2199-4FF7-ABF8-552B19E62E55}">
      <dgm:prSet phldrT="[Text]" phldr="1"/>
      <dgm:spPr/>
      <dgm:t>
        <a:bodyPr/>
        <a:lstStyle/>
        <a:p>
          <a:endParaRPr lang="en-US"/>
        </a:p>
      </dgm:t>
    </dgm:pt>
    <dgm:pt modelId="{DEFF790A-497B-4DB0-A052-0660E45BC5D1}" type="parTrans" cxnId="{4DE632CD-D2B6-4550-AB82-18B70C954B0C}">
      <dgm:prSet/>
      <dgm:spPr/>
      <dgm:t>
        <a:bodyPr/>
        <a:lstStyle/>
        <a:p>
          <a:endParaRPr lang="en-US"/>
        </a:p>
      </dgm:t>
    </dgm:pt>
    <dgm:pt modelId="{5639D95B-2923-45E9-B971-FBF5C476FA35}" type="sibTrans" cxnId="{4DE632CD-D2B6-4550-AB82-18B70C954B0C}">
      <dgm:prSet/>
      <dgm:spPr/>
      <dgm:t>
        <a:bodyPr/>
        <a:lstStyle/>
        <a:p>
          <a:endParaRPr lang="en-US"/>
        </a:p>
      </dgm:t>
    </dgm:pt>
    <dgm:pt modelId="{2BA7A1B4-3C1D-4D25-BE11-C9DCE75B6789}">
      <dgm:prSet phldrT="[Tex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Promise to pay a future benefit</a:t>
          </a:r>
          <a:endParaRPr lang="en-US" sz="1600" dirty="0"/>
        </a:p>
      </dgm:t>
    </dgm:pt>
    <dgm:pt modelId="{1E24061C-E5DB-473B-B9A4-565DF35FE036}" type="parTrans" cxnId="{97CF7290-B46F-4E07-81A1-5D86D14A47E6}">
      <dgm:prSet/>
      <dgm:spPr/>
      <dgm:t>
        <a:bodyPr/>
        <a:lstStyle/>
        <a:p>
          <a:endParaRPr lang="en-US"/>
        </a:p>
      </dgm:t>
    </dgm:pt>
    <dgm:pt modelId="{CD9B5C21-ABAD-4EC3-A0AD-ECB8E0F1FFB9}" type="sibTrans" cxnId="{97CF7290-B46F-4E07-81A1-5D86D14A47E6}">
      <dgm:prSet/>
      <dgm:spPr/>
      <dgm:t>
        <a:bodyPr/>
        <a:lstStyle/>
        <a:p>
          <a:endParaRPr lang="en-US"/>
        </a:p>
      </dgm:t>
    </dgm:pt>
    <dgm:pt modelId="{A67D40DC-D43B-4A05-943D-1030C7A452D9}">
      <dgm:prSe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Annual contribution limit: $52,000 plus  $5,500 catch-up if age 50+</a:t>
          </a:r>
          <a:endParaRPr lang="en-US" altLang="en-US" sz="1600" dirty="0" smtClean="0">
            <a:solidFill>
              <a:srgbClr val="002060"/>
            </a:solidFill>
            <a:latin typeface="+mn-lt"/>
          </a:endParaRPr>
        </a:p>
      </dgm:t>
    </dgm:pt>
    <dgm:pt modelId="{2DD818FB-B736-4CB4-9E61-A6EB4887DD7B}" type="parTrans" cxnId="{60959DA8-D5E6-41D3-B353-989A9ED46E59}">
      <dgm:prSet/>
      <dgm:spPr/>
      <dgm:t>
        <a:bodyPr/>
        <a:lstStyle/>
        <a:p>
          <a:endParaRPr lang="en-US"/>
        </a:p>
      </dgm:t>
    </dgm:pt>
    <dgm:pt modelId="{B564156A-1D1C-4CF2-A1BD-108CD890B8B3}" type="sibTrans" cxnId="{60959DA8-D5E6-41D3-B353-989A9ED46E59}">
      <dgm:prSet/>
      <dgm:spPr/>
      <dgm:t>
        <a:bodyPr/>
        <a:lstStyle/>
        <a:p>
          <a:endParaRPr lang="en-US"/>
        </a:p>
      </dgm:t>
    </dgm:pt>
    <dgm:pt modelId="{C17833F3-46E7-41A0-862E-0E41B319949F}">
      <dgm:prSe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Can be participant or trustee directed</a:t>
          </a:r>
          <a:endParaRPr lang="en-US" altLang="en-US" sz="1600" dirty="0">
            <a:solidFill>
              <a:srgbClr val="002060"/>
            </a:solidFill>
            <a:latin typeface="+mn-lt"/>
          </a:endParaRPr>
        </a:p>
      </dgm:t>
    </dgm:pt>
    <dgm:pt modelId="{47340BA3-B487-48DC-A628-800A41947479}" type="parTrans" cxnId="{4D7D7FB8-1049-4B43-8E54-68C2A386E4B6}">
      <dgm:prSet/>
      <dgm:spPr/>
      <dgm:t>
        <a:bodyPr/>
        <a:lstStyle/>
        <a:p>
          <a:endParaRPr lang="en-US"/>
        </a:p>
      </dgm:t>
    </dgm:pt>
    <dgm:pt modelId="{4069E707-352F-4CE7-8957-2A110E7C0C94}" type="sibTrans" cxnId="{4D7D7FB8-1049-4B43-8E54-68C2A386E4B6}">
      <dgm:prSet/>
      <dgm:spPr/>
      <dgm:t>
        <a:bodyPr/>
        <a:lstStyle/>
        <a:p>
          <a:endParaRPr lang="en-US"/>
        </a:p>
      </dgm:t>
    </dgm:pt>
    <dgm:pt modelId="{FB3FFA24-5816-4641-AEE9-8ED03F351642}">
      <dgm:prSe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Daily valuation is today’s standard </a:t>
          </a:r>
          <a:endParaRPr lang="en-US" altLang="en-US" sz="1600" dirty="0">
            <a:solidFill>
              <a:srgbClr val="002060"/>
            </a:solidFill>
            <a:latin typeface="+mn-lt"/>
          </a:endParaRPr>
        </a:p>
      </dgm:t>
    </dgm:pt>
    <dgm:pt modelId="{EBD435E5-B7AB-44F3-A004-53759ED880BD}" type="parTrans" cxnId="{E711C65A-B013-44A1-AB99-FF025F7DF320}">
      <dgm:prSet/>
      <dgm:spPr/>
      <dgm:t>
        <a:bodyPr/>
        <a:lstStyle/>
        <a:p>
          <a:endParaRPr lang="en-US"/>
        </a:p>
      </dgm:t>
    </dgm:pt>
    <dgm:pt modelId="{ED9C26CF-AB36-4898-84BC-6E200D504CC3}" type="sibTrans" cxnId="{E711C65A-B013-44A1-AB99-FF025F7DF320}">
      <dgm:prSet/>
      <dgm:spPr/>
      <dgm:t>
        <a:bodyPr/>
        <a:lstStyle/>
        <a:p>
          <a:endParaRPr lang="en-US"/>
        </a:p>
      </dgm:t>
    </dgm:pt>
    <dgm:pt modelId="{A7B4F3F3-CD28-4865-994C-0A5C939CBE66}">
      <dgm:prSe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Need a </a:t>
          </a:r>
          <a:r>
            <a:rPr lang="en-US" altLang="en-US" sz="1600" dirty="0" err="1" smtClean="0">
              <a:solidFill>
                <a:srgbClr val="002060"/>
              </a:solidFill>
              <a:latin typeface="+mn-lt"/>
            </a:rPr>
            <a:t>recordkeeper</a:t>
          </a:r>
          <a:r>
            <a:rPr lang="en-US" altLang="en-US" sz="1600" dirty="0" smtClean="0">
              <a:solidFill>
                <a:srgbClr val="002060"/>
              </a:solidFill>
              <a:latin typeface="+mn-lt"/>
            </a:rPr>
            <a:t>….but not an actuary</a:t>
          </a:r>
          <a:endParaRPr lang="en-US" altLang="en-US" sz="1600" dirty="0">
            <a:solidFill>
              <a:srgbClr val="002060"/>
            </a:solidFill>
            <a:latin typeface="+mn-lt"/>
          </a:endParaRPr>
        </a:p>
      </dgm:t>
    </dgm:pt>
    <dgm:pt modelId="{84D41771-7C4B-41F9-A836-B9814A462613}" type="parTrans" cxnId="{C2A2ED24-CA4D-463B-AE09-087A6729B546}">
      <dgm:prSet/>
      <dgm:spPr/>
      <dgm:t>
        <a:bodyPr/>
        <a:lstStyle/>
        <a:p>
          <a:endParaRPr lang="en-US"/>
        </a:p>
      </dgm:t>
    </dgm:pt>
    <dgm:pt modelId="{60720576-F610-4DE2-92B8-A15DA8485E75}" type="sibTrans" cxnId="{C2A2ED24-CA4D-463B-AE09-087A6729B546}">
      <dgm:prSet/>
      <dgm:spPr/>
      <dgm:t>
        <a:bodyPr/>
        <a:lstStyle/>
        <a:p>
          <a:endParaRPr lang="en-US"/>
        </a:p>
      </dgm:t>
    </dgm:pt>
    <dgm:pt modelId="{DA1818F5-0A93-4F25-BF6B-6ACC2F9BF5D5}">
      <dgm:prSe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No maximum benefit accrual (currently)</a:t>
          </a:r>
          <a:endParaRPr lang="en-US" altLang="en-US" sz="1600" dirty="0">
            <a:solidFill>
              <a:srgbClr val="002060"/>
            </a:solidFill>
            <a:latin typeface="+mn-lt"/>
          </a:endParaRPr>
        </a:p>
      </dgm:t>
    </dgm:pt>
    <dgm:pt modelId="{368B14AF-9A6F-4BDF-8F3C-95AF8263B6BF}" type="parTrans" cxnId="{36B88AD2-31B2-413D-951D-FEB74477576F}">
      <dgm:prSet/>
      <dgm:spPr/>
      <dgm:t>
        <a:bodyPr/>
        <a:lstStyle/>
        <a:p>
          <a:endParaRPr lang="en-US"/>
        </a:p>
      </dgm:t>
    </dgm:pt>
    <dgm:pt modelId="{08C2BBF0-4B36-49DF-BACA-15D73B29B4CB}" type="sibTrans" cxnId="{36B88AD2-31B2-413D-951D-FEB74477576F}">
      <dgm:prSet/>
      <dgm:spPr/>
      <dgm:t>
        <a:bodyPr/>
        <a:lstStyle/>
        <a:p>
          <a:endParaRPr lang="en-US"/>
        </a:p>
      </dgm:t>
    </dgm:pt>
    <dgm:pt modelId="{2E0C2A1F-DEAC-4011-A586-CDF79024858E}">
      <dgm:prSet custT="1"/>
      <dgm:spPr>
        <a:solidFill>
          <a:srgbClr val="A3AF07">
            <a:alpha val="34902"/>
          </a:srgbClr>
        </a:solidFill>
      </dgm:spPr>
      <dgm:t>
        <a:bodyPr/>
        <a:lstStyle/>
        <a:p>
          <a:pPr>
            <a:lnSpc>
              <a:spcPct val="100000"/>
            </a:lnSpc>
            <a:spcAft>
              <a:spcPts val="0"/>
            </a:spcAft>
          </a:pPr>
          <a:r>
            <a:rPr lang="en-US" altLang="en-US" sz="1600" dirty="0" smtClean="0">
              <a:solidFill>
                <a:srgbClr val="002060"/>
              </a:solidFill>
              <a:latin typeface="+mn-lt"/>
            </a:rPr>
            <a:t>Not covered by  PBGC</a:t>
          </a:r>
          <a:endParaRPr lang="en-US" altLang="en-US" sz="1600" dirty="0">
            <a:solidFill>
              <a:srgbClr val="002060"/>
            </a:solidFill>
            <a:latin typeface="+mn-lt"/>
          </a:endParaRPr>
        </a:p>
      </dgm:t>
    </dgm:pt>
    <dgm:pt modelId="{230CD052-DE6B-49C5-9DFA-EB42E490990D}" type="parTrans" cxnId="{7F315ADE-57EA-4CAB-8F10-150D347F5AB7}">
      <dgm:prSet/>
      <dgm:spPr/>
      <dgm:t>
        <a:bodyPr/>
        <a:lstStyle/>
        <a:p>
          <a:endParaRPr lang="en-US"/>
        </a:p>
      </dgm:t>
    </dgm:pt>
    <dgm:pt modelId="{A4CE04AC-E2D0-4FB4-99CD-43638EA419EE}" type="sibTrans" cxnId="{7F315ADE-57EA-4CAB-8F10-150D347F5AB7}">
      <dgm:prSet/>
      <dgm:spPr/>
      <dgm:t>
        <a:bodyPr/>
        <a:lstStyle/>
        <a:p>
          <a:endParaRPr lang="en-US"/>
        </a:p>
      </dgm:t>
    </dgm:pt>
    <dgm:pt modelId="{67E580F9-847C-4EEA-84C6-677479325690}">
      <dgm:prSe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Annual contributions can be as high as $255k / participant, based on age</a:t>
          </a:r>
          <a:endParaRPr lang="en-US" altLang="en-US" sz="1600" dirty="0">
            <a:solidFill>
              <a:srgbClr val="002060"/>
            </a:solidFill>
            <a:latin typeface="+mn-lt"/>
          </a:endParaRPr>
        </a:p>
      </dgm:t>
    </dgm:pt>
    <dgm:pt modelId="{C9F14D64-C725-42BB-A338-7A78AACFD459}" type="parTrans" cxnId="{5B2FA23A-0F52-4B8C-939C-843BC4188813}">
      <dgm:prSet/>
      <dgm:spPr/>
      <dgm:t>
        <a:bodyPr/>
        <a:lstStyle/>
        <a:p>
          <a:endParaRPr lang="en-US"/>
        </a:p>
      </dgm:t>
    </dgm:pt>
    <dgm:pt modelId="{2066047A-5009-4A36-BE06-4D7FC343D77D}" type="sibTrans" cxnId="{5B2FA23A-0F52-4B8C-939C-843BC4188813}">
      <dgm:prSet/>
      <dgm:spPr/>
      <dgm:t>
        <a:bodyPr/>
        <a:lstStyle/>
        <a:p>
          <a:endParaRPr lang="en-US"/>
        </a:p>
      </dgm:t>
    </dgm:pt>
    <dgm:pt modelId="{625F009C-BB46-48AF-B8DA-3706DC60A3E0}">
      <dgm:prSe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Trustee directed pool (participants do not have investment discretion)</a:t>
          </a:r>
          <a:endParaRPr lang="en-US" altLang="en-US" sz="1600" dirty="0">
            <a:solidFill>
              <a:srgbClr val="002060"/>
            </a:solidFill>
            <a:latin typeface="+mn-lt"/>
          </a:endParaRPr>
        </a:p>
      </dgm:t>
    </dgm:pt>
    <dgm:pt modelId="{07CFE641-E203-4A90-BD14-2EEE569C11FE}" type="parTrans" cxnId="{E4A8ECF4-D37B-44F1-93CE-8B3984DFC0F5}">
      <dgm:prSet/>
      <dgm:spPr/>
      <dgm:t>
        <a:bodyPr/>
        <a:lstStyle/>
        <a:p>
          <a:endParaRPr lang="en-US"/>
        </a:p>
      </dgm:t>
    </dgm:pt>
    <dgm:pt modelId="{5F989C7D-5010-429C-8F37-260D7E350FEC}" type="sibTrans" cxnId="{E4A8ECF4-D37B-44F1-93CE-8B3984DFC0F5}">
      <dgm:prSet/>
      <dgm:spPr/>
      <dgm:t>
        <a:bodyPr/>
        <a:lstStyle/>
        <a:p>
          <a:endParaRPr lang="en-US"/>
        </a:p>
      </dgm:t>
    </dgm:pt>
    <dgm:pt modelId="{DB8F753A-CC27-448A-A74E-E209E2611BF7}">
      <dgm:prSe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Actuary performs annual valuation</a:t>
          </a:r>
          <a:endParaRPr lang="en-US" altLang="en-US" sz="1600" dirty="0">
            <a:solidFill>
              <a:srgbClr val="002060"/>
            </a:solidFill>
            <a:latin typeface="+mn-lt"/>
          </a:endParaRPr>
        </a:p>
      </dgm:t>
    </dgm:pt>
    <dgm:pt modelId="{10BF5B58-F1AE-41AC-8B5E-8C9E7279B243}" type="parTrans" cxnId="{5BB25C4A-850D-4406-8D41-450DDE29121F}">
      <dgm:prSet/>
      <dgm:spPr/>
      <dgm:t>
        <a:bodyPr/>
        <a:lstStyle/>
        <a:p>
          <a:endParaRPr lang="en-US"/>
        </a:p>
      </dgm:t>
    </dgm:pt>
    <dgm:pt modelId="{C8574795-A360-43C0-BFEC-4DC0782CC93D}" type="sibTrans" cxnId="{5BB25C4A-850D-4406-8D41-450DDE29121F}">
      <dgm:prSet/>
      <dgm:spPr/>
      <dgm:t>
        <a:bodyPr/>
        <a:lstStyle/>
        <a:p>
          <a:endParaRPr lang="en-US"/>
        </a:p>
      </dgm:t>
    </dgm:pt>
    <dgm:pt modelId="{3FD7007D-26CB-49F3-A94D-3AA6FA25A92E}">
      <dgm:prSe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Balance sheet liability (to extent of underfunding)</a:t>
          </a:r>
          <a:endParaRPr lang="en-US" altLang="en-US" sz="1600" dirty="0">
            <a:solidFill>
              <a:srgbClr val="002060"/>
            </a:solidFill>
            <a:latin typeface="+mn-lt"/>
          </a:endParaRPr>
        </a:p>
      </dgm:t>
    </dgm:pt>
    <dgm:pt modelId="{1EE444D4-F82C-4021-BD83-5FCCB9B5CAC5}" type="parTrans" cxnId="{9E32C468-001F-45EE-ABC0-3085904ACDC0}">
      <dgm:prSet/>
      <dgm:spPr/>
      <dgm:t>
        <a:bodyPr/>
        <a:lstStyle/>
        <a:p>
          <a:endParaRPr lang="en-US"/>
        </a:p>
      </dgm:t>
    </dgm:pt>
    <dgm:pt modelId="{A13030D9-11D9-4FC1-95A9-5EE137BD6238}" type="sibTrans" cxnId="{9E32C468-001F-45EE-ABC0-3085904ACDC0}">
      <dgm:prSet/>
      <dgm:spPr/>
      <dgm:t>
        <a:bodyPr/>
        <a:lstStyle/>
        <a:p>
          <a:endParaRPr lang="en-US"/>
        </a:p>
      </dgm:t>
    </dgm:pt>
    <dgm:pt modelId="{A3952FD3-D3B8-4419-9B16-BE5620E09847}">
      <dgm:prSe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Max out around $2.6M per participant</a:t>
          </a:r>
          <a:endParaRPr lang="en-US" altLang="en-US" sz="1600" dirty="0">
            <a:solidFill>
              <a:srgbClr val="002060"/>
            </a:solidFill>
            <a:latin typeface="+mn-lt"/>
          </a:endParaRPr>
        </a:p>
      </dgm:t>
    </dgm:pt>
    <dgm:pt modelId="{A5DDAB6E-6419-4B87-B8C5-227972005BD9}" type="parTrans" cxnId="{D157B4BC-EB32-4EDB-AC07-5337238A982B}">
      <dgm:prSet/>
      <dgm:spPr/>
      <dgm:t>
        <a:bodyPr/>
        <a:lstStyle/>
        <a:p>
          <a:endParaRPr lang="en-US"/>
        </a:p>
      </dgm:t>
    </dgm:pt>
    <dgm:pt modelId="{9D4DD0AE-930C-49DD-A9E8-79113AB67143}" type="sibTrans" cxnId="{D157B4BC-EB32-4EDB-AC07-5337238A982B}">
      <dgm:prSet/>
      <dgm:spPr/>
      <dgm:t>
        <a:bodyPr/>
        <a:lstStyle/>
        <a:p>
          <a:endParaRPr lang="en-US"/>
        </a:p>
      </dgm:t>
    </dgm:pt>
    <dgm:pt modelId="{06167E65-105E-4634-95D1-682171F46534}">
      <dgm:prSet custT="1"/>
      <dgm:spPr>
        <a:solidFill>
          <a:srgbClr val="002060">
            <a:alpha val="30196"/>
          </a:srgbClr>
        </a:solidFill>
      </dgm:spPr>
      <dgm:t>
        <a:bodyPr/>
        <a:lstStyle/>
        <a:p>
          <a:pPr>
            <a:lnSpc>
              <a:spcPct val="100000"/>
            </a:lnSpc>
            <a:spcAft>
              <a:spcPts val="0"/>
            </a:spcAft>
          </a:pPr>
          <a:r>
            <a:rPr lang="en-US" altLang="en-US" sz="1600" dirty="0" smtClean="0">
              <a:solidFill>
                <a:srgbClr val="002060"/>
              </a:solidFill>
              <a:latin typeface="+mn-lt"/>
            </a:rPr>
            <a:t>May require PBGC insurance</a:t>
          </a:r>
          <a:endParaRPr lang="en-US" altLang="en-US" sz="1600" dirty="0">
            <a:solidFill>
              <a:srgbClr val="002060"/>
            </a:solidFill>
            <a:latin typeface="+mn-lt"/>
          </a:endParaRPr>
        </a:p>
      </dgm:t>
    </dgm:pt>
    <dgm:pt modelId="{CDD0DD40-C23A-4105-B8E0-F8213A18E49F}" type="parTrans" cxnId="{4C3B0793-8445-45C0-9AF6-05E7A30A4268}">
      <dgm:prSet/>
      <dgm:spPr/>
      <dgm:t>
        <a:bodyPr/>
        <a:lstStyle/>
        <a:p>
          <a:endParaRPr lang="en-US"/>
        </a:p>
      </dgm:t>
    </dgm:pt>
    <dgm:pt modelId="{E205B883-D00E-4B99-B339-9782110AE34B}" type="sibTrans" cxnId="{4C3B0793-8445-45C0-9AF6-05E7A30A4268}">
      <dgm:prSet/>
      <dgm:spPr/>
      <dgm:t>
        <a:bodyPr/>
        <a:lstStyle/>
        <a:p>
          <a:endParaRPr lang="en-US"/>
        </a:p>
      </dgm:t>
    </dgm:pt>
    <dgm:pt modelId="{04DEEC3E-1DCB-4F62-AA26-62A0B3409285}">
      <dgm:prSet custT="1"/>
      <dgm:spPr>
        <a:solidFill>
          <a:srgbClr val="002060">
            <a:alpha val="30196"/>
          </a:srgbClr>
        </a:solidFill>
      </dgm:spPr>
      <dgm:t>
        <a:bodyPr/>
        <a:lstStyle/>
        <a:p>
          <a:pPr>
            <a:lnSpc>
              <a:spcPct val="100000"/>
            </a:lnSpc>
            <a:spcAft>
              <a:spcPts val="0"/>
            </a:spcAft>
          </a:pPr>
          <a:endParaRPr lang="en-US" altLang="en-US" sz="1600" dirty="0">
            <a:solidFill>
              <a:srgbClr val="002060"/>
            </a:solidFill>
            <a:latin typeface="+mn-lt"/>
          </a:endParaRPr>
        </a:p>
      </dgm:t>
    </dgm:pt>
    <dgm:pt modelId="{308691BF-0549-45F4-9386-5D823F4161A9}" type="parTrans" cxnId="{75462B02-B6BF-451B-B38E-9768FA8B9F6C}">
      <dgm:prSet/>
      <dgm:spPr/>
      <dgm:t>
        <a:bodyPr/>
        <a:lstStyle/>
        <a:p>
          <a:endParaRPr lang="en-US"/>
        </a:p>
      </dgm:t>
    </dgm:pt>
    <dgm:pt modelId="{B767A9DA-97D8-4F5A-BF5C-6E396BF6F2F3}" type="sibTrans" cxnId="{75462B02-B6BF-451B-B38E-9768FA8B9F6C}">
      <dgm:prSet/>
      <dgm:spPr/>
      <dgm:t>
        <a:bodyPr/>
        <a:lstStyle/>
        <a:p>
          <a:endParaRPr lang="en-US"/>
        </a:p>
      </dgm:t>
    </dgm:pt>
    <dgm:pt modelId="{381682EB-3092-46A9-ACEC-A87BD5E40101}">
      <dgm:prSet custT="1"/>
      <dgm:spPr>
        <a:solidFill>
          <a:srgbClr val="002060">
            <a:alpha val="30196"/>
          </a:srgbClr>
        </a:solidFill>
      </dgm:spPr>
      <dgm:t>
        <a:bodyPr/>
        <a:lstStyle/>
        <a:p>
          <a:pPr>
            <a:lnSpc>
              <a:spcPct val="100000"/>
            </a:lnSpc>
            <a:spcAft>
              <a:spcPts val="0"/>
            </a:spcAft>
          </a:pPr>
          <a:endParaRPr lang="en-US" altLang="en-US" sz="1600" dirty="0">
            <a:solidFill>
              <a:srgbClr val="002060"/>
            </a:solidFill>
            <a:latin typeface="+mn-lt"/>
          </a:endParaRPr>
        </a:p>
      </dgm:t>
    </dgm:pt>
    <dgm:pt modelId="{94C177F9-4424-43D1-9403-610176C84B41}" type="parTrans" cxnId="{55AE9E67-828A-4EE2-A2DA-1461EA975506}">
      <dgm:prSet/>
      <dgm:spPr/>
      <dgm:t>
        <a:bodyPr/>
        <a:lstStyle/>
        <a:p>
          <a:endParaRPr lang="en-US"/>
        </a:p>
      </dgm:t>
    </dgm:pt>
    <dgm:pt modelId="{FFDA4BC3-9E9C-4DC2-8525-46172D1CE89E}" type="sibTrans" cxnId="{55AE9E67-828A-4EE2-A2DA-1461EA975506}">
      <dgm:prSet/>
      <dgm:spPr/>
      <dgm:t>
        <a:bodyPr/>
        <a:lstStyle/>
        <a:p>
          <a:endParaRPr lang="en-US"/>
        </a:p>
      </dgm:t>
    </dgm:pt>
    <dgm:pt modelId="{0C1B3F52-EA5F-4158-9C5F-EE327DD6F288}">
      <dgm:prSet custT="1"/>
      <dgm:spPr>
        <a:solidFill>
          <a:srgbClr val="002060">
            <a:alpha val="30196"/>
          </a:srgbClr>
        </a:solidFill>
      </dgm:spPr>
      <dgm:t>
        <a:bodyPr/>
        <a:lstStyle/>
        <a:p>
          <a:pPr>
            <a:lnSpc>
              <a:spcPct val="100000"/>
            </a:lnSpc>
            <a:spcAft>
              <a:spcPts val="0"/>
            </a:spcAft>
          </a:pPr>
          <a:endParaRPr lang="en-US" altLang="en-US" sz="1600" dirty="0">
            <a:solidFill>
              <a:srgbClr val="002060"/>
            </a:solidFill>
            <a:latin typeface="+mn-lt"/>
          </a:endParaRPr>
        </a:p>
      </dgm:t>
    </dgm:pt>
    <dgm:pt modelId="{C004559B-CC8C-4C58-A135-18807663B9F2}" type="parTrans" cxnId="{AEB16C27-B4FC-4CAC-B84F-E7CA5EB58205}">
      <dgm:prSet/>
      <dgm:spPr/>
      <dgm:t>
        <a:bodyPr/>
        <a:lstStyle/>
        <a:p>
          <a:endParaRPr lang="en-US"/>
        </a:p>
      </dgm:t>
    </dgm:pt>
    <dgm:pt modelId="{FC235078-3E1C-4EFC-BADD-6FB8FBB7453D}" type="sibTrans" cxnId="{AEB16C27-B4FC-4CAC-B84F-E7CA5EB58205}">
      <dgm:prSet/>
      <dgm:spPr/>
      <dgm:t>
        <a:bodyPr/>
        <a:lstStyle/>
        <a:p>
          <a:endParaRPr lang="en-US"/>
        </a:p>
      </dgm:t>
    </dgm:pt>
    <dgm:pt modelId="{CFFD5161-59F6-4B12-84CC-0B80D2FA3010}">
      <dgm:prSet custT="1"/>
      <dgm:spPr>
        <a:solidFill>
          <a:srgbClr val="002060">
            <a:alpha val="30196"/>
          </a:srgbClr>
        </a:solidFill>
      </dgm:spPr>
      <dgm:t>
        <a:bodyPr/>
        <a:lstStyle/>
        <a:p>
          <a:pPr>
            <a:lnSpc>
              <a:spcPct val="100000"/>
            </a:lnSpc>
            <a:spcAft>
              <a:spcPts val="0"/>
            </a:spcAft>
          </a:pPr>
          <a:endParaRPr lang="en-US" altLang="en-US" sz="1600" dirty="0">
            <a:solidFill>
              <a:srgbClr val="002060"/>
            </a:solidFill>
            <a:latin typeface="+mn-lt"/>
          </a:endParaRPr>
        </a:p>
      </dgm:t>
    </dgm:pt>
    <dgm:pt modelId="{0F579960-2FFF-4ED3-918C-08AFF34D91A4}" type="parTrans" cxnId="{A9487240-704A-4973-9E13-A5578E6654D6}">
      <dgm:prSet/>
      <dgm:spPr/>
      <dgm:t>
        <a:bodyPr/>
        <a:lstStyle/>
        <a:p>
          <a:endParaRPr lang="en-US"/>
        </a:p>
      </dgm:t>
    </dgm:pt>
    <dgm:pt modelId="{3260F4A7-7B9C-435B-9B22-95292B4759CC}" type="sibTrans" cxnId="{A9487240-704A-4973-9E13-A5578E6654D6}">
      <dgm:prSet/>
      <dgm:spPr/>
      <dgm:t>
        <a:bodyPr/>
        <a:lstStyle/>
        <a:p>
          <a:endParaRPr lang="en-US"/>
        </a:p>
      </dgm:t>
    </dgm:pt>
    <dgm:pt modelId="{4F021D05-F602-4117-B4DC-7AD37C9C0C36}" type="pres">
      <dgm:prSet presAssocID="{94A310B8-B402-49F2-B626-DF6B1248A5FA}" presName="linearFlow" presStyleCnt="0">
        <dgm:presLayoutVars>
          <dgm:dir/>
          <dgm:animLvl val="lvl"/>
          <dgm:resizeHandles/>
        </dgm:presLayoutVars>
      </dgm:prSet>
      <dgm:spPr/>
    </dgm:pt>
    <dgm:pt modelId="{BDA12C67-EF16-4ABB-A966-0E198CB15049}" type="pres">
      <dgm:prSet presAssocID="{D2203EC0-2D02-46E9-8560-05E926BBB233}" presName="compositeNode" presStyleCnt="0">
        <dgm:presLayoutVars>
          <dgm:bulletEnabled val="1"/>
        </dgm:presLayoutVars>
      </dgm:prSet>
      <dgm:spPr/>
    </dgm:pt>
    <dgm:pt modelId="{1A6AC155-FDD3-473D-8374-5A4564964F00}" type="pres">
      <dgm:prSet presAssocID="{D2203EC0-2D02-46E9-8560-05E926BBB233}" presName="image" presStyleLbl="fgImgPlace1" presStyleIdx="0" presStyleCnt="2" custScaleX="86653" custScaleY="70770" custLinFactNeighborX="13074" custLinFactNeighborY="3238"/>
      <dgm:spPr>
        <a:solidFill>
          <a:srgbClr val="A3AF07"/>
        </a:solidFill>
      </dgm:spPr>
      <dgm:t>
        <a:bodyPr/>
        <a:lstStyle/>
        <a:p>
          <a:endParaRPr lang="en-US"/>
        </a:p>
      </dgm:t>
    </dgm:pt>
    <dgm:pt modelId="{05D9D33C-5788-4E5E-B01B-97308CC3EB50}" type="pres">
      <dgm:prSet presAssocID="{D2203EC0-2D02-46E9-8560-05E926BBB233}" presName="childNode" presStyleLbl="node1" presStyleIdx="0" presStyleCnt="2" custScaleX="114643" custScaleY="117638" custLinFactNeighborY="3519">
        <dgm:presLayoutVars>
          <dgm:bulletEnabled val="1"/>
        </dgm:presLayoutVars>
      </dgm:prSet>
      <dgm:spPr/>
      <dgm:t>
        <a:bodyPr/>
        <a:lstStyle/>
        <a:p>
          <a:endParaRPr lang="en-US"/>
        </a:p>
      </dgm:t>
    </dgm:pt>
    <dgm:pt modelId="{855E20FE-4935-4CBE-8C65-0619F873970A}" type="pres">
      <dgm:prSet presAssocID="{D2203EC0-2D02-46E9-8560-05E926BBB233}" presName="parentNode" presStyleLbl="revTx" presStyleIdx="0" presStyleCnt="2">
        <dgm:presLayoutVars>
          <dgm:chMax val="0"/>
          <dgm:bulletEnabled val="1"/>
        </dgm:presLayoutVars>
      </dgm:prSet>
      <dgm:spPr/>
    </dgm:pt>
    <dgm:pt modelId="{5093672F-D5A7-4393-9C6F-D924E4C05544}" type="pres">
      <dgm:prSet presAssocID="{0E36851F-E871-4F03-8016-032488B210F3}" presName="sibTrans" presStyleCnt="0"/>
      <dgm:spPr/>
    </dgm:pt>
    <dgm:pt modelId="{66E88109-66C2-4A80-81DE-225CAA1B36A6}" type="pres">
      <dgm:prSet presAssocID="{F70CB5A6-2199-4FF7-ABF8-552B19E62E55}" presName="compositeNode" presStyleCnt="0">
        <dgm:presLayoutVars>
          <dgm:bulletEnabled val="1"/>
        </dgm:presLayoutVars>
      </dgm:prSet>
      <dgm:spPr/>
    </dgm:pt>
    <dgm:pt modelId="{4943E402-CB2A-4FF6-BA8C-72944623F5A2}" type="pres">
      <dgm:prSet presAssocID="{F70CB5A6-2199-4FF7-ABF8-552B19E62E55}" presName="image" presStyleLbl="fgImgPlace1" presStyleIdx="1" presStyleCnt="2" custScaleX="92256" custScaleY="77089" custLinFactNeighborY="-2666"/>
      <dgm:spPr>
        <a:solidFill>
          <a:srgbClr val="002060"/>
        </a:solidFill>
      </dgm:spPr>
    </dgm:pt>
    <dgm:pt modelId="{0415E5AA-9832-4B76-A13F-9B213A05150D}" type="pres">
      <dgm:prSet presAssocID="{F70CB5A6-2199-4FF7-ABF8-552B19E62E55}" presName="childNode" presStyleLbl="node1" presStyleIdx="1" presStyleCnt="2" custScaleX="122107" custScaleY="115061" custLinFactNeighborY="3397">
        <dgm:presLayoutVars>
          <dgm:bulletEnabled val="1"/>
        </dgm:presLayoutVars>
      </dgm:prSet>
      <dgm:spPr/>
      <dgm:t>
        <a:bodyPr/>
        <a:lstStyle/>
        <a:p>
          <a:endParaRPr lang="en-US"/>
        </a:p>
      </dgm:t>
    </dgm:pt>
    <dgm:pt modelId="{052A45D1-F240-43CB-AD84-FA1D067F95B7}" type="pres">
      <dgm:prSet presAssocID="{F70CB5A6-2199-4FF7-ABF8-552B19E62E55}" presName="parentNode" presStyleLbl="revTx" presStyleIdx="1" presStyleCnt="2">
        <dgm:presLayoutVars>
          <dgm:chMax val="0"/>
          <dgm:bulletEnabled val="1"/>
        </dgm:presLayoutVars>
      </dgm:prSet>
      <dgm:spPr/>
    </dgm:pt>
  </dgm:ptLst>
  <dgm:cxnLst>
    <dgm:cxn modelId="{7179EF79-9C64-4BE9-8260-79947B5CE021}" srcId="{D2203EC0-2D02-46E9-8560-05E926BBB233}" destId="{39B5D6F3-8D7A-42B3-B7FF-4AAF79FDFCE3}" srcOrd="0" destOrd="0" parTransId="{8D1A4B71-496C-41B4-B238-92C7DDE59ADB}" sibTransId="{AB460033-47B0-44C1-84EB-7E3416F062B3}"/>
    <dgm:cxn modelId="{7F315ADE-57EA-4CAB-8F10-150D347F5AB7}" srcId="{D2203EC0-2D02-46E9-8560-05E926BBB233}" destId="{2E0C2A1F-DEAC-4011-A586-CDF79024858E}" srcOrd="6" destOrd="0" parTransId="{230CD052-DE6B-49C5-9DFA-EB42E490990D}" sibTransId="{A4CE04AC-E2D0-4FB4-99CD-43638EA419EE}"/>
    <dgm:cxn modelId="{44685814-DDB4-44C0-9083-17D09730D2E8}" type="presOf" srcId="{94A310B8-B402-49F2-B626-DF6B1248A5FA}" destId="{4F021D05-F602-4117-B4DC-7AD37C9C0C36}" srcOrd="0" destOrd="0" presId="urn:microsoft.com/office/officeart/2005/8/layout/hList2"/>
    <dgm:cxn modelId="{6B8AF68E-2CD0-4DC9-B2B2-0DE5D2ED7B64}" type="presOf" srcId="{2BA7A1B4-3C1D-4D25-BE11-C9DCE75B6789}" destId="{0415E5AA-9832-4B76-A13F-9B213A05150D}" srcOrd="0" destOrd="0" presId="urn:microsoft.com/office/officeart/2005/8/layout/hList2"/>
    <dgm:cxn modelId="{AEB16C27-B4FC-4CAC-B84F-E7CA5EB58205}" srcId="{F70CB5A6-2199-4FF7-ABF8-552B19E62E55}" destId="{0C1B3F52-EA5F-4158-9C5F-EE327DD6F288}" srcOrd="8" destOrd="0" parTransId="{C004559B-CC8C-4C58-A135-18807663B9F2}" sibTransId="{FC235078-3E1C-4EFC-BADD-6FB8FBB7453D}"/>
    <dgm:cxn modelId="{11C61D2D-8305-41B2-97CE-96F7CC16C9BA}" srcId="{94A310B8-B402-49F2-B626-DF6B1248A5FA}" destId="{D2203EC0-2D02-46E9-8560-05E926BBB233}" srcOrd="0" destOrd="0" parTransId="{E08B9F12-A3D0-4A3B-916A-C7F101A6F0B5}" sibTransId="{0E36851F-E871-4F03-8016-032488B210F3}"/>
    <dgm:cxn modelId="{5B2FA23A-0F52-4B8C-939C-843BC4188813}" srcId="{F70CB5A6-2199-4FF7-ABF8-552B19E62E55}" destId="{67E580F9-847C-4EEA-84C6-677479325690}" srcOrd="1" destOrd="0" parTransId="{C9F14D64-C725-42BB-A338-7A78AACFD459}" sibTransId="{2066047A-5009-4A36-BE06-4D7FC343D77D}"/>
    <dgm:cxn modelId="{6EEA2FD2-A810-40C7-A312-FD25290CDC87}" type="presOf" srcId="{A3952FD3-D3B8-4419-9B16-BE5620E09847}" destId="{0415E5AA-9832-4B76-A13F-9B213A05150D}" srcOrd="0" destOrd="5" presId="urn:microsoft.com/office/officeart/2005/8/layout/hList2"/>
    <dgm:cxn modelId="{E4A8ECF4-D37B-44F1-93CE-8B3984DFC0F5}" srcId="{F70CB5A6-2199-4FF7-ABF8-552B19E62E55}" destId="{625F009C-BB46-48AF-B8DA-3706DC60A3E0}" srcOrd="2" destOrd="0" parTransId="{07CFE641-E203-4A90-BD14-2EEE569C11FE}" sibTransId="{5F989C7D-5010-429C-8F37-260D7E350FEC}"/>
    <dgm:cxn modelId="{FA5C5E9B-834D-4E9F-8501-6108083C691A}" type="presOf" srcId="{C17833F3-46E7-41A0-862E-0E41B319949F}" destId="{05D9D33C-5788-4E5E-B01B-97308CC3EB50}" srcOrd="0" destOrd="2" presId="urn:microsoft.com/office/officeart/2005/8/layout/hList2"/>
    <dgm:cxn modelId="{9E32C468-001F-45EE-ABC0-3085904ACDC0}" srcId="{F70CB5A6-2199-4FF7-ABF8-552B19E62E55}" destId="{3FD7007D-26CB-49F3-A94D-3AA6FA25A92E}" srcOrd="4" destOrd="0" parTransId="{1EE444D4-F82C-4021-BD83-5FCCB9B5CAC5}" sibTransId="{A13030D9-11D9-4FC1-95A9-5EE137BD6238}"/>
    <dgm:cxn modelId="{4C3B0793-8445-45C0-9AF6-05E7A30A4268}" srcId="{F70CB5A6-2199-4FF7-ABF8-552B19E62E55}" destId="{06167E65-105E-4634-95D1-682171F46534}" srcOrd="6" destOrd="0" parTransId="{CDD0DD40-C23A-4105-B8E0-F8213A18E49F}" sibTransId="{E205B883-D00E-4B99-B339-9782110AE34B}"/>
    <dgm:cxn modelId="{A9487240-704A-4973-9E13-A5578E6654D6}" srcId="{F70CB5A6-2199-4FF7-ABF8-552B19E62E55}" destId="{CFFD5161-59F6-4B12-84CC-0B80D2FA3010}" srcOrd="9" destOrd="0" parTransId="{0F579960-2FFF-4ED3-918C-08AFF34D91A4}" sibTransId="{3260F4A7-7B9C-435B-9B22-95292B4759CC}"/>
    <dgm:cxn modelId="{5E88EA9A-3417-4333-A464-FB2477CB0A10}" type="presOf" srcId="{3FD7007D-26CB-49F3-A94D-3AA6FA25A92E}" destId="{0415E5AA-9832-4B76-A13F-9B213A05150D}" srcOrd="0" destOrd="4" presId="urn:microsoft.com/office/officeart/2005/8/layout/hList2"/>
    <dgm:cxn modelId="{196B4C7A-406A-4D96-BABF-4A8B6D0BD2A3}" type="presOf" srcId="{04DEEC3E-1DCB-4F62-AA26-62A0B3409285}" destId="{0415E5AA-9832-4B76-A13F-9B213A05150D}" srcOrd="0" destOrd="10" presId="urn:microsoft.com/office/officeart/2005/8/layout/hList2"/>
    <dgm:cxn modelId="{E711C65A-B013-44A1-AB99-FF025F7DF320}" srcId="{D2203EC0-2D02-46E9-8560-05E926BBB233}" destId="{FB3FFA24-5816-4641-AEE9-8ED03F351642}" srcOrd="3" destOrd="0" parTransId="{EBD435E5-B7AB-44F3-A004-53759ED880BD}" sibTransId="{ED9C26CF-AB36-4898-84BC-6E200D504CC3}"/>
    <dgm:cxn modelId="{75462B02-B6BF-451B-B38E-9768FA8B9F6C}" srcId="{F70CB5A6-2199-4FF7-ABF8-552B19E62E55}" destId="{04DEEC3E-1DCB-4F62-AA26-62A0B3409285}" srcOrd="10" destOrd="0" parTransId="{308691BF-0549-45F4-9386-5D823F4161A9}" sibTransId="{B767A9DA-97D8-4F5A-BF5C-6E396BF6F2F3}"/>
    <dgm:cxn modelId="{D157B4BC-EB32-4EDB-AC07-5337238A982B}" srcId="{F70CB5A6-2199-4FF7-ABF8-552B19E62E55}" destId="{A3952FD3-D3B8-4419-9B16-BE5620E09847}" srcOrd="5" destOrd="0" parTransId="{A5DDAB6E-6419-4B87-B8C5-227972005BD9}" sibTransId="{9D4DD0AE-930C-49DD-A9E8-79113AB67143}"/>
    <dgm:cxn modelId="{0F5EBCB5-BA08-42C2-AB7C-60696FF1B118}" type="presOf" srcId="{06167E65-105E-4634-95D1-682171F46534}" destId="{0415E5AA-9832-4B76-A13F-9B213A05150D}" srcOrd="0" destOrd="6" presId="urn:microsoft.com/office/officeart/2005/8/layout/hList2"/>
    <dgm:cxn modelId="{36D05C44-D1B3-4B8D-B36B-58F66BCB1F27}" type="presOf" srcId="{625F009C-BB46-48AF-B8DA-3706DC60A3E0}" destId="{0415E5AA-9832-4B76-A13F-9B213A05150D}" srcOrd="0" destOrd="2" presId="urn:microsoft.com/office/officeart/2005/8/layout/hList2"/>
    <dgm:cxn modelId="{AF902704-F675-4E20-A14B-1F6755110524}" type="presOf" srcId="{DB8F753A-CC27-448A-A74E-E209E2611BF7}" destId="{0415E5AA-9832-4B76-A13F-9B213A05150D}" srcOrd="0" destOrd="3" presId="urn:microsoft.com/office/officeart/2005/8/layout/hList2"/>
    <dgm:cxn modelId="{55AE9E67-828A-4EE2-A2DA-1461EA975506}" srcId="{F70CB5A6-2199-4FF7-ABF8-552B19E62E55}" destId="{381682EB-3092-46A9-ACEC-A87BD5E40101}" srcOrd="7" destOrd="0" parTransId="{94C177F9-4424-43D1-9403-610176C84B41}" sibTransId="{FFDA4BC3-9E9C-4DC2-8525-46172D1CE89E}"/>
    <dgm:cxn modelId="{97CF7290-B46F-4E07-81A1-5D86D14A47E6}" srcId="{F70CB5A6-2199-4FF7-ABF8-552B19E62E55}" destId="{2BA7A1B4-3C1D-4D25-BE11-C9DCE75B6789}" srcOrd="0" destOrd="0" parTransId="{1E24061C-E5DB-473B-B9A4-565DF35FE036}" sibTransId="{CD9B5C21-ABAD-4EC3-A0AD-ECB8E0F1FFB9}"/>
    <dgm:cxn modelId="{2F0F4FF1-A25A-432F-BAD1-17EDEDDF685F}" type="presOf" srcId="{A67D40DC-D43B-4A05-943D-1030C7A452D9}" destId="{05D9D33C-5788-4E5E-B01B-97308CC3EB50}" srcOrd="0" destOrd="1" presId="urn:microsoft.com/office/officeart/2005/8/layout/hList2"/>
    <dgm:cxn modelId="{4DE632CD-D2B6-4550-AB82-18B70C954B0C}" srcId="{94A310B8-B402-49F2-B626-DF6B1248A5FA}" destId="{F70CB5A6-2199-4FF7-ABF8-552B19E62E55}" srcOrd="1" destOrd="0" parTransId="{DEFF790A-497B-4DB0-A052-0660E45BC5D1}" sibTransId="{5639D95B-2923-45E9-B971-FBF5C476FA35}"/>
    <dgm:cxn modelId="{F2673C91-79F9-4034-960C-D2A635CF109F}" type="presOf" srcId="{0C1B3F52-EA5F-4158-9C5F-EE327DD6F288}" destId="{0415E5AA-9832-4B76-A13F-9B213A05150D}" srcOrd="0" destOrd="8" presId="urn:microsoft.com/office/officeart/2005/8/layout/hList2"/>
    <dgm:cxn modelId="{0F6830BD-7A56-4F54-B851-53267DED89C4}" type="presOf" srcId="{A7B4F3F3-CD28-4865-994C-0A5C939CBE66}" destId="{05D9D33C-5788-4E5E-B01B-97308CC3EB50}" srcOrd="0" destOrd="4" presId="urn:microsoft.com/office/officeart/2005/8/layout/hList2"/>
    <dgm:cxn modelId="{628BDABF-2B9A-4094-B64E-61DB71C02B10}" type="presOf" srcId="{2E0C2A1F-DEAC-4011-A586-CDF79024858E}" destId="{05D9D33C-5788-4E5E-B01B-97308CC3EB50}" srcOrd="0" destOrd="6" presId="urn:microsoft.com/office/officeart/2005/8/layout/hList2"/>
    <dgm:cxn modelId="{6E903BB4-5D25-41E5-978D-E79E5AC39351}" type="presOf" srcId="{CFFD5161-59F6-4B12-84CC-0B80D2FA3010}" destId="{0415E5AA-9832-4B76-A13F-9B213A05150D}" srcOrd="0" destOrd="9" presId="urn:microsoft.com/office/officeart/2005/8/layout/hList2"/>
    <dgm:cxn modelId="{1F44B99D-C265-4785-BCC9-F581CDA488A8}" type="presOf" srcId="{39B5D6F3-8D7A-42B3-B7FF-4AAF79FDFCE3}" destId="{05D9D33C-5788-4E5E-B01B-97308CC3EB50}" srcOrd="0" destOrd="0" presId="urn:microsoft.com/office/officeart/2005/8/layout/hList2"/>
    <dgm:cxn modelId="{C2A2ED24-CA4D-463B-AE09-087A6729B546}" srcId="{D2203EC0-2D02-46E9-8560-05E926BBB233}" destId="{A7B4F3F3-CD28-4865-994C-0A5C939CBE66}" srcOrd="4" destOrd="0" parTransId="{84D41771-7C4B-41F9-A836-B9814A462613}" sibTransId="{60720576-F610-4DE2-92B8-A15DA8485E75}"/>
    <dgm:cxn modelId="{C11BE69B-DA2F-4DB6-8FE7-65451636A040}" type="presOf" srcId="{381682EB-3092-46A9-ACEC-A87BD5E40101}" destId="{0415E5AA-9832-4B76-A13F-9B213A05150D}" srcOrd="0" destOrd="7" presId="urn:microsoft.com/office/officeart/2005/8/layout/hList2"/>
    <dgm:cxn modelId="{5BB25C4A-850D-4406-8D41-450DDE29121F}" srcId="{F70CB5A6-2199-4FF7-ABF8-552B19E62E55}" destId="{DB8F753A-CC27-448A-A74E-E209E2611BF7}" srcOrd="3" destOrd="0" parTransId="{10BF5B58-F1AE-41AC-8B5E-8C9E7279B243}" sibTransId="{C8574795-A360-43C0-BFEC-4DC0782CC93D}"/>
    <dgm:cxn modelId="{FA7B0681-FAE2-4365-BA13-5FA2F03AF879}" type="presOf" srcId="{F70CB5A6-2199-4FF7-ABF8-552B19E62E55}" destId="{052A45D1-F240-43CB-AD84-FA1D067F95B7}" srcOrd="0" destOrd="0" presId="urn:microsoft.com/office/officeart/2005/8/layout/hList2"/>
    <dgm:cxn modelId="{BE7AB8B1-8A0B-4754-A27C-379B3646566A}" type="presOf" srcId="{67E580F9-847C-4EEA-84C6-677479325690}" destId="{0415E5AA-9832-4B76-A13F-9B213A05150D}" srcOrd="0" destOrd="1" presId="urn:microsoft.com/office/officeart/2005/8/layout/hList2"/>
    <dgm:cxn modelId="{92537B5F-0098-431C-B44C-FD5C109A1221}" type="presOf" srcId="{DA1818F5-0A93-4F25-BF6B-6ACC2F9BF5D5}" destId="{05D9D33C-5788-4E5E-B01B-97308CC3EB50}" srcOrd="0" destOrd="5" presId="urn:microsoft.com/office/officeart/2005/8/layout/hList2"/>
    <dgm:cxn modelId="{6C20286C-80A1-4ABA-BACF-69CCB5FA75B6}" type="presOf" srcId="{D2203EC0-2D02-46E9-8560-05E926BBB233}" destId="{855E20FE-4935-4CBE-8C65-0619F873970A}" srcOrd="0" destOrd="0" presId="urn:microsoft.com/office/officeart/2005/8/layout/hList2"/>
    <dgm:cxn modelId="{4D7D7FB8-1049-4B43-8E54-68C2A386E4B6}" srcId="{D2203EC0-2D02-46E9-8560-05E926BBB233}" destId="{C17833F3-46E7-41A0-862E-0E41B319949F}" srcOrd="2" destOrd="0" parTransId="{47340BA3-B487-48DC-A628-800A41947479}" sibTransId="{4069E707-352F-4CE7-8957-2A110E7C0C94}"/>
    <dgm:cxn modelId="{60959DA8-D5E6-41D3-B353-989A9ED46E59}" srcId="{D2203EC0-2D02-46E9-8560-05E926BBB233}" destId="{A67D40DC-D43B-4A05-943D-1030C7A452D9}" srcOrd="1" destOrd="0" parTransId="{2DD818FB-B736-4CB4-9E61-A6EB4887DD7B}" sibTransId="{B564156A-1D1C-4CF2-A1BD-108CD890B8B3}"/>
    <dgm:cxn modelId="{36B88AD2-31B2-413D-951D-FEB74477576F}" srcId="{D2203EC0-2D02-46E9-8560-05E926BBB233}" destId="{DA1818F5-0A93-4F25-BF6B-6ACC2F9BF5D5}" srcOrd="5" destOrd="0" parTransId="{368B14AF-9A6F-4BDF-8F3C-95AF8263B6BF}" sibTransId="{08C2BBF0-4B36-49DF-BACA-15D73B29B4CB}"/>
    <dgm:cxn modelId="{36BEB289-C197-4195-98D7-70A3E3207D7D}" type="presOf" srcId="{FB3FFA24-5816-4641-AEE9-8ED03F351642}" destId="{05D9D33C-5788-4E5E-B01B-97308CC3EB50}" srcOrd="0" destOrd="3" presId="urn:microsoft.com/office/officeart/2005/8/layout/hList2"/>
    <dgm:cxn modelId="{6E3878AC-9D6E-4F85-99F2-6498EE575586}" type="presParOf" srcId="{4F021D05-F602-4117-B4DC-7AD37C9C0C36}" destId="{BDA12C67-EF16-4ABB-A966-0E198CB15049}" srcOrd="0" destOrd="0" presId="urn:microsoft.com/office/officeart/2005/8/layout/hList2"/>
    <dgm:cxn modelId="{A8B1C6B5-977A-4821-9409-64AB7D415B11}" type="presParOf" srcId="{BDA12C67-EF16-4ABB-A966-0E198CB15049}" destId="{1A6AC155-FDD3-473D-8374-5A4564964F00}" srcOrd="0" destOrd="0" presId="urn:microsoft.com/office/officeart/2005/8/layout/hList2"/>
    <dgm:cxn modelId="{CB13EAD9-57A6-4DAA-B303-CE8D306CDD5B}" type="presParOf" srcId="{BDA12C67-EF16-4ABB-A966-0E198CB15049}" destId="{05D9D33C-5788-4E5E-B01B-97308CC3EB50}" srcOrd="1" destOrd="0" presId="urn:microsoft.com/office/officeart/2005/8/layout/hList2"/>
    <dgm:cxn modelId="{10ACC47C-BF7B-4B51-955C-ADDBEFA7F55E}" type="presParOf" srcId="{BDA12C67-EF16-4ABB-A966-0E198CB15049}" destId="{855E20FE-4935-4CBE-8C65-0619F873970A}" srcOrd="2" destOrd="0" presId="urn:microsoft.com/office/officeart/2005/8/layout/hList2"/>
    <dgm:cxn modelId="{C7FB4CE6-324D-4790-9940-EBC39F295E92}" type="presParOf" srcId="{4F021D05-F602-4117-B4DC-7AD37C9C0C36}" destId="{5093672F-D5A7-4393-9C6F-D924E4C05544}" srcOrd="1" destOrd="0" presId="urn:microsoft.com/office/officeart/2005/8/layout/hList2"/>
    <dgm:cxn modelId="{919886BC-D001-4343-A807-D1DF71A53B7F}" type="presParOf" srcId="{4F021D05-F602-4117-B4DC-7AD37C9C0C36}" destId="{66E88109-66C2-4A80-81DE-225CAA1B36A6}" srcOrd="2" destOrd="0" presId="urn:microsoft.com/office/officeart/2005/8/layout/hList2"/>
    <dgm:cxn modelId="{A712C58D-7DC4-441F-98E9-53134F4099BE}" type="presParOf" srcId="{66E88109-66C2-4A80-81DE-225CAA1B36A6}" destId="{4943E402-CB2A-4FF6-BA8C-72944623F5A2}" srcOrd="0" destOrd="0" presId="urn:microsoft.com/office/officeart/2005/8/layout/hList2"/>
    <dgm:cxn modelId="{AF339996-2C47-4ACD-8571-22C9584A94F6}" type="presParOf" srcId="{66E88109-66C2-4A80-81DE-225CAA1B36A6}" destId="{0415E5AA-9832-4B76-A13F-9B213A05150D}" srcOrd="1" destOrd="0" presId="urn:microsoft.com/office/officeart/2005/8/layout/hList2"/>
    <dgm:cxn modelId="{19C1EC3E-0955-4C02-8381-5C87D25A96CC}" type="presParOf" srcId="{66E88109-66C2-4A80-81DE-225CAA1B36A6}" destId="{052A45D1-F240-43CB-AD84-FA1D067F95B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E20FE-4935-4CBE-8C65-0619F873970A}">
      <dsp:nvSpPr>
        <dsp:cNvPr id="0" name=""/>
        <dsp:cNvSpPr/>
      </dsp:nvSpPr>
      <dsp:spPr>
        <a:xfrm rot="16200000">
          <a:off x="-1766681" y="2506851"/>
          <a:ext cx="4187208" cy="532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9877" bIns="0" numCol="1" spcCol="1270" anchor="t" anchorCtr="0">
          <a:noAutofit/>
        </a:bodyPr>
        <a:lstStyle/>
        <a:p>
          <a:pPr lvl="0" algn="r" defTabSz="1689100">
            <a:lnSpc>
              <a:spcPct val="90000"/>
            </a:lnSpc>
            <a:spcBef>
              <a:spcPct val="0"/>
            </a:spcBef>
            <a:spcAft>
              <a:spcPct val="35000"/>
            </a:spcAft>
          </a:pPr>
          <a:endParaRPr lang="en-US" sz="3800" kern="1200"/>
        </a:p>
      </dsp:txBody>
      <dsp:txXfrm>
        <a:off x="-1766681" y="2506851"/>
        <a:ext cx="4187208" cy="532773"/>
      </dsp:txXfrm>
    </dsp:sp>
    <dsp:sp modelId="{05D9D33C-5788-4E5E-B01B-97308CC3EB50}">
      <dsp:nvSpPr>
        <dsp:cNvPr id="0" name=""/>
        <dsp:cNvSpPr/>
      </dsp:nvSpPr>
      <dsp:spPr>
        <a:xfrm>
          <a:off x="399013" y="442467"/>
          <a:ext cx="3042371" cy="4925748"/>
        </a:xfrm>
        <a:prstGeom prst="rect">
          <a:avLst/>
        </a:prstGeom>
        <a:solidFill>
          <a:srgbClr val="A3AF07">
            <a:alpha val="34902"/>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9877" rIns="113792" bIns="113792" numCol="1" spcCol="1270" anchor="t" anchorCtr="0">
          <a:noAutofit/>
        </a:bodyPr>
        <a:lstStyle/>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Account-based plans; “Get what you  get ” – based on contributions and  investment performance</a:t>
          </a:r>
          <a:endParaRPr lang="en-US" sz="1600" kern="1200" dirty="0"/>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Annual contribution limit: $52,000 plus  $5,500 catch-up if age 50+</a:t>
          </a:r>
          <a:endParaRPr lang="en-US" altLang="en-US" sz="1600" kern="1200" dirty="0" smtClean="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Can be participant or trustee directed</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Daily valuation is today’s standard </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Need a </a:t>
          </a:r>
          <a:r>
            <a:rPr lang="en-US" altLang="en-US" sz="1600" kern="1200" dirty="0" err="1" smtClean="0">
              <a:solidFill>
                <a:srgbClr val="002060"/>
              </a:solidFill>
              <a:latin typeface="+mn-lt"/>
            </a:rPr>
            <a:t>recordkeeper</a:t>
          </a:r>
          <a:r>
            <a:rPr lang="en-US" altLang="en-US" sz="1600" kern="1200" dirty="0" smtClean="0">
              <a:solidFill>
                <a:srgbClr val="002060"/>
              </a:solidFill>
              <a:latin typeface="+mn-lt"/>
            </a:rPr>
            <a:t>….but not an actuary</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No maximum benefit accrual (currently)</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Not covered by  PBGC</a:t>
          </a:r>
          <a:endParaRPr lang="en-US" altLang="en-US" sz="1600" kern="1200" dirty="0">
            <a:solidFill>
              <a:srgbClr val="002060"/>
            </a:solidFill>
            <a:latin typeface="+mn-lt"/>
          </a:endParaRPr>
        </a:p>
      </dsp:txBody>
      <dsp:txXfrm>
        <a:off x="399013" y="442467"/>
        <a:ext cx="3042371" cy="4925748"/>
      </dsp:txXfrm>
    </dsp:sp>
    <dsp:sp modelId="{1A6AC155-FDD3-473D-8374-5A4564964F00}">
      <dsp:nvSpPr>
        <dsp:cNvPr id="0" name=""/>
        <dsp:cNvSpPr/>
      </dsp:nvSpPr>
      <dsp:spPr>
        <a:xfrm>
          <a:off x="270955" y="166605"/>
          <a:ext cx="923329" cy="754088"/>
        </a:xfrm>
        <a:prstGeom prst="rect">
          <a:avLst/>
        </a:prstGeom>
        <a:solidFill>
          <a:srgbClr val="A3AF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2A45D1-F240-43CB-AD84-FA1D067F95B7}">
      <dsp:nvSpPr>
        <dsp:cNvPr id="0" name=""/>
        <dsp:cNvSpPr/>
      </dsp:nvSpPr>
      <dsp:spPr>
        <a:xfrm rot="16200000">
          <a:off x="2282838" y="2540517"/>
          <a:ext cx="4187208" cy="532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9877" bIns="0" numCol="1" spcCol="1270" anchor="t" anchorCtr="0">
          <a:noAutofit/>
        </a:bodyPr>
        <a:lstStyle/>
        <a:p>
          <a:pPr lvl="0" algn="r" defTabSz="1689100">
            <a:lnSpc>
              <a:spcPct val="90000"/>
            </a:lnSpc>
            <a:spcBef>
              <a:spcPct val="0"/>
            </a:spcBef>
            <a:spcAft>
              <a:spcPct val="35000"/>
            </a:spcAft>
          </a:pPr>
          <a:endParaRPr lang="en-US" sz="3800" kern="1200"/>
        </a:p>
      </dsp:txBody>
      <dsp:txXfrm>
        <a:off x="2282838" y="2540517"/>
        <a:ext cx="4187208" cy="532773"/>
      </dsp:txXfrm>
    </dsp:sp>
    <dsp:sp modelId="{0415E5AA-9832-4B76-A13F-9B213A05150D}">
      <dsp:nvSpPr>
        <dsp:cNvPr id="0" name=""/>
        <dsp:cNvSpPr/>
      </dsp:nvSpPr>
      <dsp:spPr>
        <a:xfrm>
          <a:off x="4349493" y="540222"/>
          <a:ext cx="3240449" cy="4817843"/>
        </a:xfrm>
        <a:prstGeom prst="rect">
          <a:avLst/>
        </a:prstGeom>
        <a:solidFill>
          <a:srgbClr val="002060">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9877" rIns="113792" bIns="113792" numCol="1" spcCol="1270" anchor="t" anchorCtr="0">
          <a:noAutofit/>
        </a:bodyPr>
        <a:lstStyle/>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Promise to pay a future benefit</a:t>
          </a:r>
          <a:endParaRPr lang="en-US" sz="1600" kern="1200" dirty="0"/>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Annual contributions can be as high as $255k / participant, based on age</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Trustee directed pool (participants do not have investment discretion)</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Actuary performs annual valuation</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Balance sheet liability (to extent of underfunding)</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Max out around $2.6M per participant</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r>
            <a:rPr lang="en-US" altLang="en-US" sz="1600" kern="1200" dirty="0" smtClean="0">
              <a:solidFill>
                <a:srgbClr val="002060"/>
              </a:solidFill>
              <a:latin typeface="+mn-lt"/>
            </a:rPr>
            <a:t>May require PBGC insurance</a:t>
          </a: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endParaRPr lang="en-US" altLang="en-US" sz="1600" kern="1200" dirty="0">
            <a:solidFill>
              <a:srgbClr val="002060"/>
            </a:solidFill>
            <a:latin typeface="+mn-lt"/>
          </a:endParaRPr>
        </a:p>
        <a:p>
          <a:pPr marL="171450" lvl="1" indent="-171450" algn="l" defTabSz="711200">
            <a:lnSpc>
              <a:spcPct val="100000"/>
            </a:lnSpc>
            <a:spcBef>
              <a:spcPct val="0"/>
            </a:spcBef>
            <a:spcAft>
              <a:spcPts val="0"/>
            </a:spcAft>
            <a:buChar char="••"/>
          </a:pPr>
          <a:endParaRPr lang="en-US" altLang="en-US" sz="1600" kern="1200" dirty="0">
            <a:solidFill>
              <a:srgbClr val="002060"/>
            </a:solidFill>
            <a:latin typeface="+mn-lt"/>
          </a:endParaRPr>
        </a:p>
      </dsp:txBody>
      <dsp:txXfrm>
        <a:off x="4349493" y="540222"/>
        <a:ext cx="3240449" cy="4817843"/>
      </dsp:txXfrm>
    </dsp:sp>
    <dsp:sp modelId="{4943E402-CB2A-4FF6-BA8C-72944623F5A2}">
      <dsp:nvSpPr>
        <dsp:cNvPr id="0" name=""/>
        <dsp:cNvSpPr/>
      </dsp:nvSpPr>
      <dsp:spPr>
        <a:xfrm>
          <a:off x="4151313" y="103695"/>
          <a:ext cx="983031" cy="82142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93F512-3BA7-40E2-85DA-8F7AF5AA6457}" type="datetimeFigureOut">
              <a:rPr lang="en-US" smtClean="0"/>
              <a:t>6/6/2014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635F47-811A-44A2-A7A2-2A63B8F79021}" type="slidenum">
              <a:rPr lang="en-US" smtClean="0"/>
              <a:t>‹#›</a:t>
            </a:fld>
            <a:endParaRPr lang="en-US"/>
          </a:p>
        </p:txBody>
      </p:sp>
    </p:spTree>
    <p:extLst>
      <p:ext uri="{BB962C8B-B14F-4D97-AF65-F5344CB8AC3E}">
        <p14:creationId xmlns:p14="http://schemas.microsoft.com/office/powerpoint/2010/main" val="12116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3</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13</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14</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15</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16</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17</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18</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19</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20</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21</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4</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5</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6</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7</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8</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10</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11</a:t>
            </a:fld>
            <a:endParaRPr lang="en-US"/>
          </a:p>
        </p:txBody>
      </p:sp>
    </p:spTree>
    <p:extLst>
      <p:ext uri="{BB962C8B-B14F-4D97-AF65-F5344CB8AC3E}">
        <p14:creationId xmlns:p14="http://schemas.microsoft.com/office/powerpoint/2010/main" val="424413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35F47-811A-44A2-A7A2-2A63B8F79021}" type="slidenum">
              <a:rPr lang="en-US" smtClean="0"/>
              <a:t>12</a:t>
            </a:fld>
            <a:endParaRPr lang="en-US"/>
          </a:p>
        </p:txBody>
      </p:sp>
    </p:spTree>
    <p:extLst>
      <p:ext uri="{BB962C8B-B14F-4D97-AF65-F5344CB8AC3E}">
        <p14:creationId xmlns:p14="http://schemas.microsoft.com/office/powerpoint/2010/main" val="4244133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9" descr="C:\Documents and Settings\Rami\Desktop\Ramis Work\PresPro\Templates_08_August_2004\JPGS\PPP_SABST_TLE_R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4022" b="2940"/>
          <a:stretch/>
        </p:blipFill>
        <p:spPr bwMode="auto">
          <a:xfrm>
            <a:off x="0" y="275771"/>
            <a:ext cx="9144000" cy="63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214" y="152400"/>
            <a:ext cx="9612814" cy="5407208"/>
          </a:xfrm>
          <a:prstGeom prst="rect">
            <a:avLst/>
          </a:prstGeom>
          <a:effectLst>
            <a:softEdge rad="571500"/>
          </a:effectLst>
        </p:spPr>
      </p:pic>
      <p:pic>
        <p:nvPicPr>
          <p:cNvPr id="6"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5181600"/>
            <a:ext cx="1828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6324600" y="6145213"/>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600" smtClean="0">
                <a:solidFill>
                  <a:srgbClr val="FFFFFF"/>
                </a:solidFill>
              </a:rPr>
              <a:t>Partner Conference 2014</a:t>
            </a:r>
          </a:p>
        </p:txBody>
      </p:sp>
      <p:sp>
        <p:nvSpPr>
          <p:cNvPr id="8" name="Rectangle 7"/>
          <p:cNvSpPr/>
          <p:nvPr userDrawn="1"/>
        </p:nvSpPr>
        <p:spPr bwMode="auto">
          <a:xfrm>
            <a:off x="12700" y="4903788"/>
            <a:ext cx="6400800" cy="1752600"/>
          </a:xfrm>
          <a:prstGeom prst="rect">
            <a:avLst/>
          </a:prstGeom>
          <a:solidFill>
            <a:srgbClr val="000066">
              <a:alpha val="72157"/>
            </a:srgbClr>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cs typeface="Arial" charset="0"/>
            </a:endParaRPr>
          </a:p>
        </p:txBody>
      </p:sp>
      <p:sp>
        <p:nvSpPr>
          <p:cNvPr id="4098" name="Rectangle 2"/>
          <p:cNvSpPr>
            <a:spLocks noGrp="1" noChangeArrowheads="1"/>
          </p:cNvSpPr>
          <p:nvPr>
            <p:ph type="ctrTitle"/>
          </p:nvPr>
        </p:nvSpPr>
        <p:spPr>
          <a:xfrm>
            <a:off x="3316" y="4925358"/>
            <a:ext cx="6400800" cy="954673"/>
          </a:xfrm>
          <a:prstGeom prst="rect">
            <a:avLst/>
          </a:prstGeom>
          <a:noFill/>
        </p:spPr>
        <p:txBody>
          <a:bodyPr/>
          <a:lstStyle>
            <a:lvl1pPr algn="ctr">
              <a:defRPr sz="4000">
                <a:solidFill>
                  <a:srgbClr val="FFFF99"/>
                </a:solidFill>
                <a:latin typeface="Calibri" panose="020F0502020204030204" pitchFamily="34" charset="0"/>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3316" y="5803831"/>
            <a:ext cx="6400800" cy="862013"/>
          </a:xfrm>
          <a:prstGeom prst="rect">
            <a:avLst/>
          </a:prstGeom>
          <a:noFill/>
        </p:spPr>
        <p:txBody>
          <a:bodyPr/>
          <a:lstStyle>
            <a:lvl1pPr marL="0" indent="0" algn="ctr">
              <a:buFontTx/>
              <a:buNone/>
              <a:defRPr i="1">
                <a:solidFill>
                  <a:srgbClr val="FFFF99"/>
                </a:solidFill>
                <a:latin typeface="Calibri" panose="020F0502020204030204" pitchFamily="34" charset="0"/>
              </a:defRPr>
            </a:lvl1pPr>
          </a:lstStyle>
          <a:p>
            <a:r>
              <a:rPr lang="en-US" dirty="0" smtClean="0"/>
              <a:t>Click to edit Master subtitle style</a:t>
            </a:r>
            <a:endParaRPr lang="en-US" dirty="0"/>
          </a:p>
        </p:txBody>
      </p:sp>
      <p:sp>
        <p:nvSpPr>
          <p:cNvPr id="9" name="Date Placeholder 8"/>
          <p:cNvSpPr>
            <a:spLocks noGrp="1" noChangeArrowheads="1"/>
          </p:cNvSpPr>
          <p:nvPr>
            <p:ph type="dt" sz="half" idx="10"/>
          </p:nvPr>
        </p:nvSpPr>
        <p:spPr>
          <a:xfrm>
            <a:off x="152400" y="6678613"/>
            <a:ext cx="1905000" cy="165100"/>
          </a:xfrm>
          <a:prstGeom prst="rect">
            <a:avLst/>
          </a:prstGeom>
        </p:spPr>
        <p:txBody>
          <a:bodyPr/>
          <a:lstStyle>
            <a:lvl1pPr>
              <a:defRPr sz="1100">
                <a:solidFill>
                  <a:srgbClr val="FFFFFF"/>
                </a:solidFill>
              </a:defRPr>
            </a:lvl1pPr>
          </a:lstStyle>
          <a:p>
            <a:pPr>
              <a:defRPr/>
            </a:pPr>
            <a:endParaRPr lang="en-US"/>
          </a:p>
        </p:txBody>
      </p:sp>
      <p:sp>
        <p:nvSpPr>
          <p:cNvPr id="10" name="Slide Number Placeholder 9"/>
          <p:cNvSpPr>
            <a:spLocks noGrp="1" noChangeArrowheads="1"/>
          </p:cNvSpPr>
          <p:nvPr>
            <p:ph type="sldNum" sz="quarter" idx="11"/>
          </p:nvPr>
        </p:nvSpPr>
        <p:spPr>
          <a:xfrm>
            <a:off x="7038975" y="6678613"/>
            <a:ext cx="1905000" cy="165100"/>
          </a:xfrm>
          <a:prstGeom prst="rect">
            <a:avLst/>
          </a:prstGeom>
        </p:spPr>
        <p:txBody>
          <a:bodyPr/>
          <a:lstStyle>
            <a:lvl1pPr>
              <a:defRPr sz="1100">
                <a:solidFill>
                  <a:srgbClr val="FFFFFF"/>
                </a:solidFill>
              </a:defRPr>
            </a:lvl1pPr>
          </a:lstStyle>
          <a:p>
            <a:pPr>
              <a:defRPr/>
            </a:pPr>
            <a:fld id="{C8278932-A20E-445D-B5C1-E51B70B80A4B}" type="slidenum">
              <a:rPr lang="en-US"/>
              <a:pPr>
                <a:defRPr/>
              </a:pPr>
              <a:t>‹#›</a:t>
            </a:fld>
            <a:endParaRPr lang="en-US"/>
          </a:p>
        </p:txBody>
      </p:sp>
      <p:sp>
        <p:nvSpPr>
          <p:cNvPr id="2" name="Rectangle 1"/>
          <p:cNvSpPr/>
          <p:nvPr userDrawn="1"/>
        </p:nvSpPr>
        <p:spPr bwMode="auto">
          <a:xfrm>
            <a:off x="0" y="0"/>
            <a:ext cx="9144000" cy="275771"/>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Rectangle 11"/>
          <p:cNvSpPr/>
          <p:nvPr userDrawn="1"/>
        </p:nvSpPr>
        <p:spPr bwMode="auto">
          <a:xfrm>
            <a:off x="3630" y="6629400"/>
            <a:ext cx="9158514" cy="228600"/>
          </a:xfrm>
          <a:prstGeom prst="rect">
            <a:avLst/>
          </a:prstGeom>
          <a:solidFill>
            <a:srgbClr val="A3AF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86020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xfrm>
            <a:off x="3149600" y="6248400"/>
            <a:ext cx="2844800" cy="457200"/>
          </a:xfrm>
          <a:prstGeom prst="rect">
            <a:avLst/>
          </a:prstGeom>
          <a:ln/>
        </p:spPr>
        <p:txBody>
          <a:bodyPr/>
          <a:lstStyle>
            <a:lvl1pPr>
              <a:defRPr/>
            </a:lvl1pPr>
          </a:lstStyle>
          <a:p>
            <a:pPr defTabSz="914400" eaLnBrk="0" hangingPunct="0">
              <a:defRPr/>
            </a:pPr>
            <a:endParaRPr lang="en-US" b="1">
              <a:solidFill>
                <a:srgbClr val="081D58"/>
              </a:solidFill>
              <a:latin typeface="Tw Cen MT Condensed Extra Bold" pitchFamily="34" charset="0"/>
            </a:endParaRPr>
          </a:p>
        </p:txBody>
      </p:sp>
    </p:spTree>
    <p:extLst>
      <p:ext uri="{BB962C8B-B14F-4D97-AF65-F5344CB8AC3E}">
        <p14:creationId xmlns:p14="http://schemas.microsoft.com/office/powerpoint/2010/main" val="230795598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solidFill>
            <a:srgbClr val="002060"/>
          </a:solidFill>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print"/>
            <a:srcRect/>
            <a:stretch>
              <a:fillRect/>
            </a:stretch>
          </p:blipFill>
          <p:spPr>
            <a:xfrm>
              <a:off x="7334250" y="800100"/>
              <a:ext cx="1809750" cy="1224422"/>
            </a:xfrm>
            <a:prstGeom prst="rect">
              <a:avLst/>
            </a:prstGeom>
            <a:grpFill/>
          </p:spPr>
        </p:pic>
      </p:grpSp>
      <p:sp>
        <p:nvSpPr>
          <p:cNvPr id="3" name="Pladsholder til indhold 2"/>
          <p:cNvSpPr>
            <a:spLocks noGrp="1"/>
          </p:cNvSpPr>
          <p:nvPr>
            <p:ph idx="1"/>
          </p:nvPr>
        </p:nvSpPr>
        <p:spPr>
          <a:xfrm>
            <a:off x="457200" y="2258359"/>
            <a:ext cx="8229600" cy="3827463"/>
          </a:xfrm>
          <a:prstGeom prst="rect">
            <a:avLst/>
          </a:prstGeo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Titel 1"/>
          <p:cNvSpPr>
            <a:spLocks noGrp="1"/>
          </p:cNvSpPr>
          <p:nvPr>
            <p:ph type="title"/>
          </p:nvPr>
        </p:nvSpPr>
        <p:spPr>
          <a:xfrm>
            <a:off x="177800" y="833438"/>
            <a:ext cx="6249894" cy="1190662"/>
          </a:xfrm>
          <a:prstGeom prst="rect">
            <a:avLst/>
          </a:prstGeom>
        </p:spPr>
        <p:txBody>
          <a:bodyPr/>
          <a:lstStyle>
            <a:lvl1pPr algn="l">
              <a:defRPr sz="3200">
                <a:latin typeface="+mj-lt"/>
              </a:defRPr>
            </a:lvl1pPr>
          </a:lstStyle>
          <a:p>
            <a:r>
              <a:rPr lang="en-US" dirty="0" smtClean="0"/>
              <a:t>Click to edit Master title style</a:t>
            </a:r>
            <a:endParaRPr lang="da-DK" dirty="0"/>
          </a:p>
        </p:txBody>
      </p:sp>
      <p:pic>
        <p:nvPicPr>
          <p:cNvPr id="12"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65089" y="199916"/>
            <a:ext cx="1057275" cy="5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userDrawn="1"/>
        </p:nvPicPr>
        <p:blipFill rotWithShape="1">
          <a:blip r:embed="rId5">
            <a:extLst>
              <a:ext uri="{28A0092B-C50C-407E-A947-70E740481C1C}">
                <a14:useLocalDpi xmlns:a14="http://schemas.microsoft.com/office/drawing/2010/main" val="0"/>
              </a:ext>
            </a:extLst>
          </a:blip>
          <a:srcRect l="17853" t="9381" r="51757" b="40530"/>
          <a:stretch/>
        </p:blipFill>
        <p:spPr bwMode="auto">
          <a:xfrm>
            <a:off x="6930555" y="808158"/>
            <a:ext cx="2245659" cy="122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userDrawn="1"/>
        </p:nvSpPr>
        <p:spPr bwMode="auto">
          <a:xfrm>
            <a:off x="7112513" y="759758"/>
            <a:ext cx="2005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200" dirty="0" smtClean="0">
                <a:solidFill>
                  <a:schemeClr val="bg1"/>
                </a:solidFill>
              </a:rPr>
              <a:t>Partner Conference 2014</a:t>
            </a:r>
          </a:p>
        </p:txBody>
      </p:sp>
      <p:sp>
        <p:nvSpPr>
          <p:cNvPr id="4" name="TextBox 3"/>
          <p:cNvSpPr txBox="1"/>
          <p:nvPr userDrawn="1"/>
        </p:nvSpPr>
        <p:spPr>
          <a:xfrm>
            <a:off x="0" y="6548718"/>
            <a:ext cx="9117525" cy="246221"/>
          </a:xfrm>
          <a:prstGeom prst="rect">
            <a:avLst/>
          </a:prstGeom>
          <a:noFill/>
        </p:spPr>
        <p:txBody>
          <a:bodyPr wrap="square" rtlCol="0">
            <a:spAutoFit/>
          </a:bodyPr>
          <a:lstStyle/>
          <a:p>
            <a:pPr algn="r"/>
            <a:fld id="{EE6293C4-9983-4D1D-8585-BB4C0D95355C}" type="slidenum">
              <a:rPr lang="en-US" sz="1000" smtClean="0">
                <a:solidFill>
                  <a:srgbClr val="002060"/>
                </a:solidFill>
                <a:latin typeface="+mn-lt"/>
              </a:rPr>
              <a:pPr algn="r"/>
              <a:t>‹#›</a:t>
            </a:fld>
            <a:endParaRPr lang="en-US" sz="1000" dirty="0">
              <a:solidFill>
                <a:srgbClr val="002060"/>
              </a:solidFill>
              <a:latin typeface="+mn-lt"/>
            </a:endParaRPr>
          </a:p>
        </p:txBody>
      </p:sp>
    </p:spTree>
    <p:extLst>
      <p:ext uri="{BB962C8B-B14F-4D97-AF65-F5344CB8AC3E}">
        <p14:creationId xmlns:p14="http://schemas.microsoft.com/office/powerpoint/2010/main" val="2709813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fsnitsoverskrift">
    <p:spTree>
      <p:nvGrpSpPr>
        <p:cNvPr id="1" name=""/>
        <p:cNvGrpSpPr/>
        <p:nvPr/>
      </p:nvGrpSpPr>
      <p:grpSpPr>
        <a:xfrm>
          <a:off x="0" y="0"/>
          <a:ext cx="0" cy="0"/>
          <a:chOff x="0" y="0"/>
          <a:chExt cx="0" cy="0"/>
        </a:xfrm>
      </p:grpSpPr>
      <p:sp>
        <p:nvSpPr>
          <p:cNvPr id="6" name="Rektangel 2"/>
          <p:cNvSpPr>
            <a:spLocks noChangeArrowheads="1"/>
          </p:cNvSpPr>
          <p:nvPr/>
        </p:nvSpPr>
        <p:spPr bwMode="auto">
          <a:xfrm>
            <a:off x="0" y="0"/>
            <a:ext cx="9144000" cy="165398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mj-lt"/>
            </a:endParaRPr>
          </a:p>
        </p:txBody>
      </p:sp>
      <p:sp>
        <p:nvSpPr>
          <p:cNvPr id="8" name="Pladsholder til indhold 2"/>
          <p:cNvSpPr>
            <a:spLocks noGrp="1"/>
          </p:cNvSpPr>
          <p:nvPr userDrawn="1">
            <p:ph idx="1"/>
          </p:nvPr>
        </p:nvSpPr>
        <p:spPr>
          <a:xfrm>
            <a:off x="457200" y="2552700"/>
            <a:ext cx="8229600" cy="3573463"/>
          </a:xfrm>
          <a:prstGeom prst="rect">
            <a:avLst/>
          </a:prstGeo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1" name="Titel 1"/>
          <p:cNvSpPr>
            <a:spLocks noGrp="1"/>
          </p:cNvSpPr>
          <p:nvPr userDrawn="1">
            <p:ph type="title"/>
          </p:nvPr>
        </p:nvSpPr>
        <p:spPr>
          <a:xfrm>
            <a:off x="177799" y="515937"/>
            <a:ext cx="6203389" cy="1042987"/>
          </a:xfrm>
          <a:prstGeom prst="rect">
            <a:avLst/>
          </a:prstGeom>
        </p:spPr>
        <p:txBody>
          <a:bodyPr/>
          <a:lstStyle>
            <a:lvl1pPr algn="l">
              <a:defRPr sz="4000">
                <a:latin typeface="+mj-lt"/>
              </a:defRPr>
            </a:lvl1pPr>
          </a:lstStyle>
          <a:p>
            <a:r>
              <a:rPr lang="en-US" dirty="0" smtClean="0"/>
              <a:t>Click to edit Master title style</a:t>
            </a:r>
            <a:endParaRPr lang="da-DK" dirty="0"/>
          </a:p>
        </p:txBody>
      </p:sp>
      <p:pic>
        <p:nvPicPr>
          <p:cNvPr id="1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7354" y="257175"/>
            <a:ext cx="1828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8"/>
          <p:cNvSpPr txBox="1">
            <a:spLocks noChangeArrowheads="1"/>
          </p:cNvSpPr>
          <p:nvPr userDrawn="1"/>
        </p:nvSpPr>
        <p:spPr bwMode="auto">
          <a:xfrm>
            <a:off x="6381189" y="1220788"/>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600" dirty="0" smtClean="0">
                <a:solidFill>
                  <a:srgbClr val="FFFFFF"/>
                </a:solidFill>
              </a:rPr>
              <a:t>Partner Conference 2014</a:t>
            </a:r>
          </a:p>
        </p:txBody>
      </p:sp>
      <p:sp>
        <p:nvSpPr>
          <p:cNvPr id="15" name="Rectangle 14"/>
          <p:cNvSpPr/>
          <p:nvPr userDrawn="1"/>
        </p:nvSpPr>
        <p:spPr bwMode="auto">
          <a:xfrm>
            <a:off x="3630" y="1653988"/>
            <a:ext cx="9158514" cy="228600"/>
          </a:xfrm>
          <a:prstGeom prst="rect">
            <a:avLst/>
          </a:prstGeom>
          <a:solidFill>
            <a:srgbClr val="A3AF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6" name="TextBox 15"/>
          <p:cNvSpPr txBox="1"/>
          <p:nvPr userDrawn="1"/>
        </p:nvSpPr>
        <p:spPr>
          <a:xfrm>
            <a:off x="0" y="6548718"/>
            <a:ext cx="9117525" cy="246221"/>
          </a:xfrm>
          <a:prstGeom prst="rect">
            <a:avLst/>
          </a:prstGeom>
          <a:noFill/>
        </p:spPr>
        <p:txBody>
          <a:bodyPr wrap="square" rtlCol="0">
            <a:spAutoFit/>
          </a:bodyPr>
          <a:lstStyle/>
          <a:p>
            <a:pPr algn="r"/>
            <a:fld id="{EE6293C4-9983-4D1D-8585-BB4C0D95355C}" type="slidenum">
              <a:rPr lang="en-US" sz="1000" smtClean="0">
                <a:solidFill>
                  <a:srgbClr val="002060"/>
                </a:solidFill>
                <a:latin typeface="+mn-lt"/>
              </a:rPr>
              <a:pPr algn="r"/>
              <a:t>‹#›</a:t>
            </a:fld>
            <a:endParaRPr lang="en-US" sz="1000" dirty="0">
              <a:solidFill>
                <a:srgbClr val="002060"/>
              </a:solidFill>
              <a:latin typeface="+mn-lt"/>
            </a:endParaRPr>
          </a:p>
        </p:txBody>
      </p:sp>
    </p:spTree>
    <p:extLst>
      <p:ext uri="{BB962C8B-B14F-4D97-AF65-F5344CB8AC3E}">
        <p14:creationId xmlns:p14="http://schemas.microsoft.com/office/powerpoint/2010/main" val="213352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print"/>
            <a:srcRect/>
            <a:stretch>
              <a:fillRect/>
            </a:stretch>
          </p:blipFill>
          <p:spPr>
            <a:xfrm>
              <a:off x="7334250" y="800100"/>
              <a:ext cx="1809750" cy="1224422"/>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Titel 1"/>
          <p:cNvSpPr>
            <a:spLocks noGrp="1"/>
          </p:cNvSpPr>
          <p:nvPr>
            <p:ph type="title"/>
          </p:nvPr>
        </p:nvSpPr>
        <p:spPr>
          <a:xfrm>
            <a:off x="177800" y="1021696"/>
            <a:ext cx="6707094" cy="1076044"/>
          </a:xfrm>
          <a:prstGeom prst="rect">
            <a:avLst/>
          </a:prstGeom>
        </p:spPr>
        <p:txBody>
          <a:bodyPr/>
          <a:lstStyle>
            <a:lvl1pPr algn="l">
              <a:defRPr sz="4000">
                <a:latin typeface="+mj-lt"/>
              </a:defRPr>
            </a:lvl1pPr>
          </a:lstStyle>
          <a:p>
            <a:r>
              <a:rPr lang="en-US" dirty="0" smtClean="0"/>
              <a:t>Click to edit Master title style</a:t>
            </a:r>
            <a:endParaRPr lang="da-DK" dirty="0"/>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vl3pPr algn="r">
              <a:defRPr baseline="0">
                <a:solidFill>
                  <a:srgbClr val="000000"/>
                </a:solidFill>
              </a:defRPr>
            </a:lvl3pPr>
          </a:lstStyle>
          <a:p>
            <a:pPr lvl="2">
              <a:defRPr/>
            </a:pPr>
            <a:r>
              <a:rPr lang="da-DK" dirty="0" smtClean="0"/>
              <a:t>#</a:t>
            </a:r>
            <a:endParaRPr lang="da-DK"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9" descr="C:\Documents and Settings\Rami\Desktop\Ramis Work\PresPro\Templates_08_August_2004\JPGS\PPP_SABST_TLE_R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4022" b="2940"/>
          <a:stretch/>
        </p:blipFill>
        <p:spPr bwMode="auto">
          <a:xfrm>
            <a:off x="0" y="275771"/>
            <a:ext cx="9144000" cy="63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214" y="152400"/>
            <a:ext cx="9612814" cy="5407208"/>
          </a:xfrm>
          <a:prstGeom prst="rect">
            <a:avLst/>
          </a:prstGeom>
          <a:effectLst>
            <a:softEdge rad="571500"/>
          </a:effectLst>
        </p:spPr>
      </p:pic>
      <p:pic>
        <p:nvPicPr>
          <p:cNvPr id="6"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5181600"/>
            <a:ext cx="1828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6324600" y="6145213"/>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defTabSz="914400" eaLnBrk="1" hangingPunct="1">
              <a:defRPr/>
            </a:pPr>
            <a:r>
              <a:rPr lang="en-US" altLang="en-US" sz="1600" smtClean="0">
                <a:solidFill>
                  <a:srgbClr val="FFFFFF"/>
                </a:solidFill>
              </a:rPr>
              <a:t>Partner Conference 2014</a:t>
            </a:r>
          </a:p>
        </p:txBody>
      </p:sp>
      <p:sp>
        <p:nvSpPr>
          <p:cNvPr id="8" name="Rectangle 7"/>
          <p:cNvSpPr/>
          <p:nvPr userDrawn="1"/>
        </p:nvSpPr>
        <p:spPr bwMode="auto">
          <a:xfrm>
            <a:off x="12700" y="4903788"/>
            <a:ext cx="6400800" cy="1752600"/>
          </a:xfrm>
          <a:prstGeom prst="rect">
            <a:avLst/>
          </a:prstGeom>
          <a:solidFill>
            <a:srgbClr val="000066">
              <a:alpha val="72157"/>
            </a:srgbClr>
          </a:solidFill>
          <a:ln w="9525" cap="flat" cmpd="sng" algn="ctr">
            <a:solidFill>
              <a:schemeClr val="tx1"/>
            </a:solidFill>
            <a:prstDash val="solid"/>
            <a:round/>
            <a:headEnd type="none" w="med" len="med"/>
            <a:tailEnd type="none" w="med" len="med"/>
          </a:ln>
          <a:effectLst/>
        </p:spPr>
        <p:txBody>
          <a:bodyPr/>
          <a:lstStyle/>
          <a:p>
            <a:pPr defTabSz="914400">
              <a:defRPr/>
            </a:pPr>
            <a:endParaRPr lang="en-US" sz="2400">
              <a:solidFill>
                <a:srgbClr val="000000"/>
              </a:solidFill>
              <a:effectLst>
                <a:outerShdw blurRad="38100" dist="38100" dir="2700000" algn="tl">
                  <a:srgbClr val="000000">
                    <a:alpha val="43137"/>
                  </a:srgbClr>
                </a:outerShdw>
              </a:effectLst>
              <a:latin typeface="Arial"/>
              <a:cs typeface="Arial" charset="0"/>
            </a:endParaRPr>
          </a:p>
        </p:txBody>
      </p:sp>
      <p:sp>
        <p:nvSpPr>
          <p:cNvPr id="4098" name="Rectangle 2"/>
          <p:cNvSpPr>
            <a:spLocks noGrp="1" noChangeArrowheads="1"/>
          </p:cNvSpPr>
          <p:nvPr>
            <p:ph type="ctrTitle"/>
          </p:nvPr>
        </p:nvSpPr>
        <p:spPr>
          <a:xfrm>
            <a:off x="3316" y="4925358"/>
            <a:ext cx="6400800" cy="954673"/>
          </a:xfrm>
          <a:noFill/>
        </p:spPr>
        <p:txBody>
          <a:bodyPr/>
          <a:lstStyle>
            <a:lvl1pPr algn="ctr">
              <a:defRPr sz="4000">
                <a:solidFill>
                  <a:srgbClr val="FFFF99"/>
                </a:solidFill>
                <a:latin typeface="Calibri" panose="020F0502020204030204" pitchFamily="34" charset="0"/>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3316" y="5803831"/>
            <a:ext cx="6400800" cy="862013"/>
          </a:xfrm>
          <a:noFill/>
        </p:spPr>
        <p:txBody>
          <a:bodyPr/>
          <a:lstStyle>
            <a:lvl1pPr marL="0" indent="0" algn="ctr">
              <a:buFontTx/>
              <a:buNone/>
              <a:defRPr i="1">
                <a:solidFill>
                  <a:srgbClr val="FFFF99"/>
                </a:solidFill>
                <a:latin typeface="Calibri" panose="020F0502020204030204" pitchFamily="34" charset="0"/>
              </a:defRPr>
            </a:lvl1pPr>
          </a:lstStyle>
          <a:p>
            <a:r>
              <a:rPr lang="en-US" dirty="0" smtClean="0"/>
              <a:t>Click to edit Master subtitle style</a:t>
            </a:r>
            <a:endParaRPr lang="en-US" dirty="0"/>
          </a:p>
        </p:txBody>
      </p:sp>
      <p:sp>
        <p:nvSpPr>
          <p:cNvPr id="9" name="Rectangle 8"/>
          <p:cNvSpPr>
            <a:spLocks noGrp="1" noChangeArrowheads="1"/>
          </p:cNvSpPr>
          <p:nvPr>
            <p:ph type="dt" sz="half" idx="10"/>
          </p:nvPr>
        </p:nvSpPr>
        <p:spPr>
          <a:xfrm>
            <a:off x="152400" y="6678613"/>
            <a:ext cx="1905000" cy="165100"/>
          </a:xfrm>
        </p:spPr>
        <p:txBody>
          <a:bodyPr/>
          <a:lstStyle>
            <a:lvl1pPr>
              <a:defRPr sz="1100">
                <a:solidFill>
                  <a:srgbClr val="FFFFFF"/>
                </a:solidFill>
              </a:defRPr>
            </a:lvl1pPr>
          </a:lstStyle>
          <a:p>
            <a:pPr>
              <a:defRPr/>
            </a:pPr>
            <a:endParaRPr lang="en-US"/>
          </a:p>
        </p:txBody>
      </p:sp>
      <p:sp>
        <p:nvSpPr>
          <p:cNvPr id="10" name="Rectangle 9"/>
          <p:cNvSpPr>
            <a:spLocks noGrp="1" noChangeArrowheads="1"/>
          </p:cNvSpPr>
          <p:nvPr>
            <p:ph type="sldNum" sz="quarter" idx="11"/>
          </p:nvPr>
        </p:nvSpPr>
        <p:spPr>
          <a:xfrm>
            <a:off x="7038975" y="6678613"/>
            <a:ext cx="1905000" cy="165100"/>
          </a:xfrm>
        </p:spPr>
        <p:txBody>
          <a:bodyPr/>
          <a:lstStyle>
            <a:lvl1pPr>
              <a:defRPr sz="1100">
                <a:solidFill>
                  <a:srgbClr val="FFFFFF"/>
                </a:solidFill>
              </a:defRPr>
            </a:lvl1pPr>
          </a:lstStyle>
          <a:p>
            <a:pPr>
              <a:defRPr/>
            </a:pPr>
            <a:fld id="{C8278932-A20E-445D-B5C1-E51B70B80A4B}" type="slidenum">
              <a:rPr lang="en-US"/>
              <a:pPr>
                <a:defRPr/>
              </a:pPr>
              <a:t>‹#›</a:t>
            </a:fld>
            <a:endParaRPr lang="en-US"/>
          </a:p>
        </p:txBody>
      </p:sp>
      <p:sp>
        <p:nvSpPr>
          <p:cNvPr id="2" name="Rectangle 1"/>
          <p:cNvSpPr/>
          <p:nvPr userDrawn="1"/>
        </p:nvSpPr>
        <p:spPr bwMode="auto">
          <a:xfrm>
            <a:off x="0" y="0"/>
            <a:ext cx="9144000" cy="275771"/>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en-US" sz="2400" smtClean="0">
              <a:solidFill>
                <a:prstClr val="black"/>
              </a:solidFill>
              <a:effectLst>
                <a:outerShdw blurRad="38100" dist="38100" dir="2700000" algn="tl">
                  <a:srgbClr val="000000">
                    <a:alpha val="43137"/>
                  </a:srgbClr>
                </a:outerShdw>
              </a:effectLst>
            </a:endParaRPr>
          </a:p>
        </p:txBody>
      </p:sp>
      <p:sp>
        <p:nvSpPr>
          <p:cNvPr id="12" name="Rectangle 11"/>
          <p:cNvSpPr/>
          <p:nvPr userDrawn="1"/>
        </p:nvSpPr>
        <p:spPr bwMode="auto">
          <a:xfrm>
            <a:off x="3630" y="6629400"/>
            <a:ext cx="9158514" cy="228600"/>
          </a:xfrm>
          <a:prstGeom prst="rect">
            <a:avLst/>
          </a:prstGeom>
          <a:solidFill>
            <a:srgbClr val="A3AF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en-US" sz="2400" smtClean="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695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1676400"/>
            <a:ext cx="688975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F49F4A0-8D24-4F41-A97B-E0E2A829BD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64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819400"/>
            <a:ext cx="40767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33900" y="2819400"/>
            <a:ext cx="40767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6A2E203-C250-4AE1-BA40-48B8292024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85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9EF1E44-CEB3-488E-AF28-CD08890D59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13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2B1707A-44A2-4F03-8C34-357DBA50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59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6.jpeg"/><Relationship Id="rId4" Type="http://schemas.openxmlformats.org/officeDocument/2006/relationships/slideLayout" Target="../slideLayouts/slideLayout8.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7" r:id="rId1"/>
    <p:sldLayoutId id="2147483979" r:id="rId2"/>
    <p:sldLayoutId id="2147483980" r:id="rId3"/>
    <p:sldLayoutId id="2147483967"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2" descr="C:\Documents and Settings\Rami\Desktop\Ramis Work\PresPro\Templates_08_August_2004\JPGS\PPP_SABST_TXT_Rail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304800" y="27432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900">
                <a:effectLst/>
              </a:defRPr>
            </a:lvl1pPr>
          </a:lstStyle>
          <a:p>
            <a:pPr defTabSz="914400">
              <a:defRPr/>
            </a:pPr>
            <a:endParaRPr lang="en-US" dirty="0">
              <a:solidFill>
                <a:srgbClr val="000000"/>
              </a:solidFill>
              <a:latin typeface="Times New Roman" pitchFamily="18" charset="0"/>
              <a:cs typeface="Arial" charset="0"/>
            </a:endParaRP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a:effectLst/>
              </a:defRPr>
            </a:lvl1pPr>
          </a:lstStyle>
          <a:p>
            <a:pPr defTabSz="914400">
              <a:defRPr/>
            </a:pPr>
            <a:fld id="{89E0EA4C-EA9B-45C3-A6EA-525C5CAE87C5}" type="slidenum">
              <a:rPr lang="en-US">
                <a:solidFill>
                  <a:srgbClr val="000000"/>
                </a:solidFill>
                <a:latin typeface="Times New Roman" pitchFamily="18" charset="0"/>
                <a:cs typeface="Arial" charset="0"/>
              </a:rPr>
              <a:pPr defTabSz="914400">
                <a:defRPr/>
              </a:pPr>
              <a:t>‹#›</a:t>
            </a:fld>
            <a:endParaRPr lang="en-US" dirty="0">
              <a:solidFill>
                <a:srgbClr val="000000"/>
              </a:solidFill>
              <a:latin typeface="Times New Roman" pitchFamily="18" charset="0"/>
              <a:cs typeface="Arial" charset="0"/>
            </a:endParaRPr>
          </a:p>
        </p:txBody>
      </p:sp>
      <p:pic>
        <p:nvPicPr>
          <p:cNvPr id="3" name="Content Placeholder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78700" y="228600"/>
            <a:ext cx="14478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userDrawn="1"/>
        </p:nvSpPr>
        <p:spPr bwMode="auto">
          <a:xfrm>
            <a:off x="7010400" y="99536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defTabSz="914400" eaLnBrk="1" hangingPunct="1">
              <a:defRPr/>
            </a:pPr>
            <a:r>
              <a:rPr lang="en-US" altLang="en-US" sz="1200" smtClean="0">
                <a:solidFill>
                  <a:srgbClr val="FFFFFF"/>
                </a:solidFill>
              </a:rPr>
              <a:t>Partner Conference 2014</a:t>
            </a:r>
          </a:p>
        </p:txBody>
      </p:sp>
      <p:sp>
        <p:nvSpPr>
          <p:cNvPr id="4" name="Rectangle 3"/>
          <p:cNvSpPr/>
          <p:nvPr userDrawn="1"/>
        </p:nvSpPr>
        <p:spPr bwMode="auto">
          <a:xfrm>
            <a:off x="0" y="1447800"/>
            <a:ext cx="9144000" cy="1243013"/>
          </a:xfrm>
          <a:prstGeom prst="rect">
            <a:avLst/>
          </a:prstGeom>
          <a:solidFill>
            <a:srgbClr val="000066"/>
          </a:solidFill>
          <a:ln w="57150" cap="flat" cmpd="sng" algn="ctr">
            <a:noFill/>
            <a:prstDash val="solid"/>
            <a:round/>
            <a:headEnd type="none" w="med" len="med"/>
            <a:tailEnd type="none" w="med" len="med"/>
          </a:ln>
          <a:effectLst/>
        </p:spPr>
        <p:txBody>
          <a:bodyPr/>
          <a:lstStyle/>
          <a:p>
            <a:pPr defTabSz="914400">
              <a:defRPr/>
            </a:pPr>
            <a:endParaRPr lang="en-US" sz="2400">
              <a:solidFill>
                <a:srgbClr val="000000"/>
              </a:solidFill>
              <a:effectLst>
                <a:outerShdw blurRad="38100" dist="38100" dir="2700000" algn="tl">
                  <a:srgbClr val="000000">
                    <a:alpha val="43137"/>
                  </a:srgbClr>
                </a:outerShdw>
              </a:effectLst>
              <a:latin typeface="Arial"/>
              <a:cs typeface="Arial" charset="0"/>
            </a:endParaRPr>
          </a:p>
        </p:txBody>
      </p:sp>
      <p:sp>
        <p:nvSpPr>
          <p:cNvPr id="1033" name="Rectangle 2"/>
          <p:cNvSpPr>
            <a:spLocks noGrp="1" noChangeArrowheads="1"/>
          </p:cNvSpPr>
          <p:nvPr>
            <p:ph type="title"/>
          </p:nvPr>
        </p:nvSpPr>
        <p:spPr bwMode="auto">
          <a:xfrm>
            <a:off x="457200" y="1447800"/>
            <a:ext cx="64325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dirty="0" smtClean="0"/>
              <a:t>Click to edit Master title style</a:t>
            </a:r>
          </a:p>
        </p:txBody>
      </p:sp>
      <p:pic>
        <p:nvPicPr>
          <p:cNvPr id="1034" name="Picture 6"/>
          <p:cNvPicPr>
            <a:picLocks noChangeAspect="1"/>
          </p:cNvPicPr>
          <p:nvPr userDrawn="1"/>
        </p:nvPicPr>
        <p:blipFill>
          <a:blip r:embed="rId10">
            <a:extLst>
              <a:ext uri="{28A0092B-C50C-407E-A947-70E740481C1C}">
                <a14:useLocalDpi xmlns:a14="http://schemas.microsoft.com/office/drawing/2010/main" val="0"/>
              </a:ext>
            </a:extLst>
          </a:blip>
          <a:srcRect l="3841" t="9381" b="40530"/>
          <a:stretch>
            <a:fillRect/>
          </a:stretch>
        </p:blipFill>
        <p:spPr bwMode="auto">
          <a:xfrm>
            <a:off x="0" y="-28575"/>
            <a:ext cx="71056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03708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Lst>
  <p:hf hdr="0" dt="0"/>
  <p:txStyles>
    <p:title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p:titleStyle>
    <p:body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p>
        </p:txBody>
      </p:sp>
      <p:pic>
        <p:nvPicPr>
          <p:cNvPr id="8" name="Picture 7" descr="Har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568" y="3613355"/>
            <a:ext cx="183137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0" y="4885353"/>
            <a:ext cx="6400800" cy="954673"/>
          </a:xfrm>
        </p:spPr>
        <p:txBody>
          <a:bodyPr/>
          <a:lstStyle/>
          <a:p>
            <a:pPr algn="r"/>
            <a:r>
              <a:rPr lang="en-US" sz="2800" dirty="0"/>
              <a:t>DB Plans for Professional Practice </a:t>
            </a:r>
            <a:br>
              <a:rPr lang="en-US" sz="2800" dirty="0"/>
            </a:br>
            <a:r>
              <a:rPr lang="en-US" sz="2800" dirty="0"/>
              <a:t>and “High Cash-Flow” Clients</a:t>
            </a:r>
            <a:r>
              <a:rPr lang="en-US" sz="3200" dirty="0"/>
              <a:t/>
            </a:r>
            <a:br>
              <a:rPr lang="en-US" sz="3200" dirty="0"/>
            </a:br>
            <a:endParaRPr lang="en-US" sz="3200" dirty="0"/>
          </a:p>
        </p:txBody>
      </p:sp>
      <p:sp>
        <p:nvSpPr>
          <p:cNvPr id="4" name="Subtitle 3"/>
          <p:cNvSpPr>
            <a:spLocks noGrp="1"/>
          </p:cNvSpPr>
          <p:nvPr>
            <p:ph type="subTitle" idx="1"/>
          </p:nvPr>
        </p:nvSpPr>
        <p:spPr>
          <a:xfrm>
            <a:off x="1066800" y="5819071"/>
            <a:ext cx="5276356" cy="862013"/>
          </a:xfrm>
        </p:spPr>
        <p:txBody>
          <a:bodyPr/>
          <a:lstStyle/>
          <a:p>
            <a:pPr algn="r" defTabSz="801688">
              <a:spcBef>
                <a:spcPts val="0"/>
              </a:spcBef>
            </a:pPr>
            <a:r>
              <a:rPr lang="en-US" sz="1600" dirty="0"/>
              <a:t>Vincent F. </a:t>
            </a:r>
            <a:r>
              <a:rPr lang="en-US" sz="1600" dirty="0" err="1"/>
              <a:t>Spina</a:t>
            </a:r>
            <a:r>
              <a:rPr lang="en-US" sz="1600" dirty="0"/>
              <a:t>, ASA, EA, MAAA</a:t>
            </a:r>
          </a:p>
          <a:p>
            <a:pPr algn="r" defTabSz="801688">
              <a:spcBef>
                <a:spcPts val="0"/>
              </a:spcBef>
            </a:pPr>
            <a:r>
              <a:rPr lang="en-US" sz="1600" dirty="0" smtClean="0"/>
              <a:t>President, </a:t>
            </a:r>
            <a:r>
              <a:rPr lang="en-US" sz="1600" dirty="0" err="1" smtClean="0"/>
              <a:t>Harbridge</a:t>
            </a:r>
            <a:r>
              <a:rPr lang="en-US" sz="1600" dirty="0" smtClean="0"/>
              <a:t> </a:t>
            </a:r>
            <a:r>
              <a:rPr lang="en-US" sz="1600" dirty="0"/>
              <a:t>Consulting </a:t>
            </a:r>
            <a:r>
              <a:rPr lang="en-US" sz="1600" dirty="0" smtClean="0"/>
              <a:t>Group</a:t>
            </a:r>
          </a:p>
          <a:p>
            <a:pPr algn="r" defTabSz="801688">
              <a:spcBef>
                <a:spcPts val="0"/>
              </a:spcBef>
            </a:pPr>
            <a:r>
              <a:rPr lang="en-US" sz="1600" dirty="0" smtClean="0"/>
              <a:t> a </a:t>
            </a:r>
            <a:r>
              <a:rPr lang="en-US" sz="1600" dirty="0"/>
              <a:t>BPAS </a:t>
            </a:r>
            <a:r>
              <a:rPr lang="en-US" sz="1600" dirty="0" smtClean="0"/>
              <a:t>Company</a:t>
            </a:r>
            <a:endParaRPr lang="en-US" sz="1600" dirty="0"/>
          </a:p>
        </p:txBody>
      </p:sp>
      <p:pic>
        <p:nvPicPr>
          <p:cNvPr id="13" name="Picture 12" descr="Harbridge"/>
          <p:cNvPicPr>
            <a:picLocks noChangeAspect="1" noChangeArrowheads="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5317741"/>
            <a:ext cx="2057400" cy="13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501446" y="2169242"/>
            <a:ext cx="8229600" cy="4352208"/>
          </a:xfrm>
        </p:spPr>
        <p:txBody>
          <a:bodyPr/>
          <a:lstStyle/>
          <a:p>
            <a:r>
              <a:rPr lang="en-US" altLang="en-US" sz="2000" dirty="0"/>
              <a:t>General rule – you can’t “discriminate” in favor of HCEs</a:t>
            </a:r>
          </a:p>
          <a:p>
            <a:r>
              <a:rPr lang="en-US" altLang="en-US" sz="2000" dirty="0" smtClean="0"/>
              <a:t>Generally </a:t>
            </a:r>
            <a:r>
              <a:rPr lang="en-US" altLang="en-US" sz="2000" dirty="0"/>
              <a:t>speaking, max is a 3:1 ratio between the highest and lowest  rate groups in the allocation (e.g., 3</a:t>
            </a:r>
            <a:r>
              <a:rPr lang="en-US" altLang="en-US" sz="2000" dirty="0" smtClean="0"/>
              <a:t>% for NHCE/max 9% for HCE)</a:t>
            </a:r>
          </a:p>
          <a:p>
            <a:pPr lvl="1"/>
            <a:r>
              <a:rPr lang="en-US" altLang="en-US" sz="2000" dirty="0"/>
              <a:t>M</a:t>
            </a:r>
            <a:r>
              <a:rPr lang="en-US" altLang="en-US" sz="2000" dirty="0" smtClean="0"/>
              <a:t>inimum </a:t>
            </a:r>
            <a:r>
              <a:rPr lang="en-US" altLang="en-US" sz="2000" dirty="0" smtClean="0"/>
              <a:t>contribution rate of 5% for NHCEs allows for a 5:1 ratio, so 5% </a:t>
            </a:r>
            <a:r>
              <a:rPr lang="en-US" altLang="en-US" sz="2000" dirty="0"/>
              <a:t>for </a:t>
            </a:r>
            <a:r>
              <a:rPr lang="en-US" altLang="en-US" sz="2000" dirty="0" smtClean="0"/>
              <a:t>NHCEs means max 25% </a:t>
            </a:r>
            <a:r>
              <a:rPr lang="en-US" altLang="en-US" sz="2000" dirty="0"/>
              <a:t>for </a:t>
            </a:r>
            <a:r>
              <a:rPr lang="en-US" altLang="en-US" sz="2000" dirty="0" smtClean="0"/>
              <a:t>HCEs</a:t>
            </a:r>
          </a:p>
          <a:p>
            <a:pPr lvl="1"/>
            <a:r>
              <a:rPr lang="en-US" altLang="en-US" sz="2000" dirty="0"/>
              <a:t>M</a:t>
            </a:r>
            <a:r>
              <a:rPr lang="en-US" altLang="en-US" sz="2000" dirty="0" smtClean="0"/>
              <a:t>inimum </a:t>
            </a:r>
            <a:r>
              <a:rPr lang="en-US" altLang="en-US" sz="2000" dirty="0" smtClean="0"/>
              <a:t>contribution of 7.5% for NHCEs means </a:t>
            </a:r>
            <a:r>
              <a:rPr lang="en-US" altLang="en-US" sz="2000" i="1" dirty="0" smtClean="0"/>
              <a:t>no</a:t>
            </a:r>
            <a:r>
              <a:rPr lang="en-US" altLang="en-US" sz="2000" dirty="0" smtClean="0"/>
              <a:t> ratio test: maximum contribution will be based on results of non-discrimination testing and IRC Section 415 limits</a:t>
            </a:r>
            <a:endParaRPr lang="en-US" altLang="en-US" sz="2000" dirty="0"/>
          </a:p>
          <a:p>
            <a:r>
              <a:rPr lang="en-US" altLang="en-US" sz="2000" dirty="0" smtClean="0"/>
              <a:t>Age-weighted </a:t>
            </a:r>
            <a:r>
              <a:rPr lang="en-US" altLang="en-US" sz="2000" dirty="0"/>
              <a:t>versus new comparability – one may work better than the other, based on </a:t>
            </a:r>
            <a:r>
              <a:rPr lang="en-US" altLang="en-US" sz="2000" dirty="0" smtClean="0"/>
              <a:t>situation </a:t>
            </a:r>
            <a:r>
              <a:rPr lang="en-US" altLang="en-US" sz="2000" dirty="0"/>
              <a:t>and employee demographics</a:t>
            </a:r>
          </a:p>
          <a:p>
            <a:r>
              <a:rPr lang="en-US" altLang="en-US" sz="2000" dirty="0"/>
              <a:t>Can be in addition to 401(k) and match, or coordinated with 3% SH </a:t>
            </a:r>
            <a:r>
              <a:rPr lang="en-US" altLang="en-US" sz="2000" dirty="0" smtClean="0"/>
              <a:t>QNEC</a:t>
            </a:r>
          </a:p>
          <a:p>
            <a:r>
              <a:rPr lang="en-US" altLang="en-US" sz="2000" dirty="0" smtClean="0"/>
              <a:t>Vesting </a:t>
            </a:r>
            <a:r>
              <a:rPr lang="en-US" altLang="en-US" sz="2000" dirty="0"/>
              <a:t>can be used on </a:t>
            </a:r>
            <a:r>
              <a:rPr lang="en-US" altLang="en-US" sz="2000" dirty="0" smtClean="0"/>
              <a:t>profit </a:t>
            </a:r>
            <a:r>
              <a:rPr lang="en-US" altLang="en-US" sz="2000" dirty="0"/>
              <a:t>sharing source (excluding any SH portion)</a:t>
            </a:r>
          </a:p>
          <a:p>
            <a:endParaRPr lang="en-US" sz="1800" dirty="0"/>
          </a:p>
        </p:txBody>
      </p:sp>
      <p:sp>
        <p:nvSpPr>
          <p:cNvPr id="27653" name="Titel 16"/>
          <p:cNvSpPr>
            <a:spLocks noGrp="1"/>
          </p:cNvSpPr>
          <p:nvPr>
            <p:ph type="title"/>
          </p:nvPr>
        </p:nvSpPr>
        <p:spPr bwMode="auto">
          <a:xfrm>
            <a:off x="251539" y="338961"/>
            <a:ext cx="6589714"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t>Cross-tested </a:t>
            </a:r>
            <a:br>
              <a:rPr lang="en-US" altLang="en-US" dirty="0" smtClean="0"/>
            </a:br>
            <a:r>
              <a:rPr lang="en-US" altLang="en-US" dirty="0" smtClean="0"/>
              <a:t>Profit-sharing Plans</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9</a:t>
            </a:r>
          </a:p>
          <a:p>
            <a:pPr algn="r">
              <a:defRPr/>
            </a:pPr>
            <a:endParaRPr lang="da-DK" sz="900" dirty="0"/>
          </a:p>
        </p:txBody>
      </p:sp>
    </p:spTree>
    <p:extLst>
      <p:ext uri="{BB962C8B-B14F-4D97-AF65-F5344CB8AC3E}">
        <p14:creationId xmlns:p14="http://schemas.microsoft.com/office/powerpoint/2010/main" val="13627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57200" y="2110253"/>
            <a:ext cx="8450826" cy="4393790"/>
          </a:xfrm>
        </p:spPr>
        <p:txBody>
          <a:bodyPr/>
          <a:lstStyle/>
          <a:p>
            <a:r>
              <a:rPr lang="en-US" altLang="en-US" sz="2400" dirty="0" smtClean="0"/>
              <a:t>Defined </a:t>
            </a:r>
            <a:r>
              <a:rPr lang="en-US" altLang="en-US" sz="2400" dirty="0"/>
              <a:t>Benefit Plan that looks </a:t>
            </a:r>
            <a:r>
              <a:rPr lang="en-US" altLang="en-US" sz="2400" dirty="0" smtClean="0"/>
              <a:t>to participants like </a:t>
            </a:r>
            <a:r>
              <a:rPr lang="en-US" altLang="en-US" sz="2400" dirty="0"/>
              <a:t>a balance-forward Defined Contribution Plan</a:t>
            </a:r>
          </a:p>
          <a:p>
            <a:r>
              <a:rPr lang="en-US" altLang="en-US" sz="2400" dirty="0" smtClean="0"/>
              <a:t>Credits…and </a:t>
            </a:r>
            <a:r>
              <a:rPr lang="en-US" altLang="en-US" sz="2400" dirty="0" smtClean="0"/>
              <a:t>only “DB guarantees” </a:t>
            </a:r>
            <a:r>
              <a:rPr lang="en-US" altLang="en-US" sz="2400" dirty="0"/>
              <a:t>to the account </a:t>
            </a:r>
            <a:r>
              <a:rPr lang="en-US" altLang="en-US" sz="2400" dirty="0" smtClean="0"/>
              <a:t>are:</a:t>
            </a:r>
          </a:p>
          <a:p>
            <a:pPr lvl="1"/>
            <a:r>
              <a:rPr lang="en-US" altLang="en-US" sz="2000" dirty="0" smtClean="0"/>
              <a:t>Service </a:t>
            </a:r>
            <a:r>
              <a:rPr lang="en-US" altLang="en-US" sz="2000" dirty="0"/>
              <a:t>Credits (e.g. 2.5% of pay or a flat amount such as $100,000</a:t>
            </a:r>
            <a:r>
              <a:rPr lang="en-US" altLang="en-US" sz="2000" dirty="0" smtClean="0"/>
              <a:t>), </a:t>
            </a:r>
            <a:r>
              <a:rPr lang="en-US" altLang="en-US" sz="2000" dirty="0"/>
              <a:t>and </a:t>
            </a:r>
            <a:endParaRPr lang="en-US" altLang="en-US" sz="2000" dirty="0" smtClean="0"/>
          </a:p>
          <a:p>
            <a:pPr lvl="1"/>
            <a:r>
              <a:rPr lang="en-US" altLang="en-US" sz="2000" dirty="0" smtClean="0"/>
              <a:t>Interest </a:t>
            </a:r>
            <a:r>
              <a:rPr lang="en-US" altLang="en-US" sz="2000" dirty="0"/>
              <a:t>Credits </a:t>
            </a:r>
            <a:endParaRPr lang="en-US" altLang="en-US" sz="2000" dirty="0" smtClean="0"/>
          </a:p>
          <a:p>
            <a:pPr lvl="2"/>
            <a:r>
              <a:rPr lang="en-US" altLang="en-US" sz="2000" dirty="0" smtClean="0"/>
              <a:t>A </a:t>
            </a:r>
            <a:r>
              <a:rPr lang="en-US" altLang="en-US" sz="2000" dirty="0"/>
              <a:t>fixed amount (e.g. 3</a:t>
            </a:r>
            <a:r>
              <a:rPr lang="en-US" altLang="en-US" sz="2000" dirty="0" smtClean="0"/>
              <a:t>%),</a:t>
            </a:r>
          </a:p>
          <a:p>
            <a:pPr lvl="2"/>
            <a:r>
              <a:rPr lang="en-US" altLang="en-US" sz="2000" dirty="0" smtClean="0"/>
              <a:t>Tied </a:t>
            </a:r>
            <a:r>
              <a:rPr lang="en-US" altLang="en-US" sz="2000" dirty="0"/>
              <a:t>to an index (e.g. 5 or 10 year Treasury yields) that change year to year, </a:t>
            </a:r>
            <a:r>
              <a:rPr lang="en-US" altLang="en-US" sz="2000" dirty="0" smtClean="0"/>
              <a:t>or</a:t>
            </a:r>
          </a:p>
          <a:p>
            <a:pPr lvl="2"/>
            <a:r>
              <a:rPr lang="en-US" altLang="en-US" sz="2000" dirty="0" smtClean="0"/>
              <a:t>The </a:t>
            </a:r>
            <a:r>
              <a:rPr lang="en-US" altLang="en-US" sz="2000" dirty="0"/>
              <a:t>actual return on plan </a:t>
            </a:r>
            <a:r>
              <a:rPr lang="en-US" altLang="en-US" sz="2000" dirty="0" smtClean="0"/>
              <a:t>assets</a:t>
            </a:r>
          </a:p>
          <a:p>
            <a:pPr lvl="2"/>
            <a:r>
              <a:rPr lang="en-US" altLang="en-US" sz="2000" dirty="0"/>
              <a:t>If the actual return on plan assets is used, then there is a minimum floor of 0% return over a participant’s career (but </a:t>
            </a:r>
            <a:r>
              <a:rPr lang="en-US" altLang="en-US" sz="2000" i="1" dirty="0"/>
              <a:t>can</a:t>
            </a:r>
            <a:r>
              <a:rPr lang="en-US" altLang="en-US" sz="2000" dirty="0"/>
              <a:t> have a negative return for a particular year</a:t>
            </a:r>
            <a:r>
              <a:rPr lang="en-US" altLang="en-US" sz="2000" dirty="0" smtClean="0"/>
              <a:t>)</a:t>
            </a:r>
            <a:endParaRPr lang="en-US" altLang="en-US" sz="2000" dirty="0"/>
          </a:p>
          <a:p>
            <a:endParaRPr lang="en-US" sz="2000" dirty="0"/>
          </a:p>
        </p:txBody>
      </p:sp>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What is a Cash Balance Plan?</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10</a:t>
            </a:r>
          </a:p>
          <a:p>
            <a:pPr algn="r">
              <a:defRPr/>
            </a:pPr>
            <a:endParaRPr lang="da-DK" sz="900" dirty="0"/>
          </a:p>
        </p:txBody>
      </p:sp>
    </p:spTree>
    <p:extLst>
      <p:ext uri="{BB962C8B-B14F-4D97-AF65-F5344CB8AC3E}">
        <p14:creationId xmlns:p14="http://schemas.microsoft.com/office/powerpoint/2010/main" val="41010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3440624" y="2242985"/>
            <a:ext cx="5246176" cy="2712474"/>
          </a:xfrm>
        </p:spPr>
        <p:txBody>
          <a:bodyPr/>
          <a:lstStyle/>
          <a:p>
            <a:r>
              <a:rPr lang="en-US" altLang="en-US" sz="2400" dirty="0" smtClean="0"/>
              <a:t>Participants </a:t>
            </a:r>
            <a:r>
              <a:rPr lang="en-US" altLang="en-US" sz="2400" dirty="0"/>
              <a:t>receive an annual statement of their “notational account balance”</a:t>
            </a:r>
          </a:p>
          <a:p>
            <a:r>
              <a:rPr lang="en-US" altLang="en-US" sz="2400" dirty="0"/>
              <a:t>Assets of a Cash Balance Plan are managed like other DB plans, as one pool….participants do not have investment direction options</a:t>
            </a:r>
          </a:p>
          <a:p>
            <a:pPr marL="0" indent="0">
              <a:buNone/>
            </a:pPr>
            <a:endParaRPr lang="en-US" sz="2000" dirty="0"/>
          </a:p>
        </p:txBody>
      </p:sp>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What is a Cash Balance Plan?</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10</a:t>
            </a:r>
          </a:p>
          <a:p>
            <a:pPr algn="r">
              <a:defRPr/>
            </a:pPr>
            <a:endParaRPr lang="da-DK" sz="900" dirty="0"/>
          </a:p>
        </p:txBody>
      </p:sp>
      <p:pic>
        <p:nvPicPr>
          <p:cNvPr id="4" name="Picture 3"/>
          <p:cNvPicPr>
            <a:picLocks/>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9806" y="2285709"/>
            <a:ext cx="3807955" cy="3317411"/>
          </a:xfrm>
          <a:prstGeom prst="rect">
            <a:avLst/>
          </a:prstGeom>
        </p:spPr>
      </p:pic>
    </p:spTree>
    <p:extLst>
      <p:ext uri="{BB962C8B-B14F-4D97-AF65-F5344CB8AC3E}">
        <p14:creationId xmlns:p14="http://schemas.microsoft.com/office/powerpoint/2010/main" val="156487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69325" y="2323483"/>
            <a:ext cx="8417640" cy="387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itel 16"/>
          <p:cNvSpPr>
            <a:spLocks noGrp="1"/>
          </p:cNvSpPr>
          <p:nvPr>
            <p:ph type="title"/>
          </p:nvPr>
        </p:nvSpPr>
        <p:spPr bwMode="auto">
          <a:xfrm>
            <a:off x="363779" y="391946"/>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t>Cash Balance Plan</a:t>
            </a:r>
            <a:br>
              <a:rPr lang="en-US" altLang="en-US" dirty="0" smtClean="0"/>
            </a:br>
            <a:r>
              <a:rPr lang="en-US" altLang="en-US" sz="3200" dirty="0" smtClean="0"/>
              <a:t>Individual Contribution Limits - 2014</a:t>
            </a:r>
            <a:endParaRPr lang="en-US" sz="3200" dirty="0" smtClean="0">
              <a:latin typeface="Arial" charset="0"/>
              <a:ea typeface="ＭＳ Ｐゴシック" charset="-128"/>
            </a:endParaRPr>
          </a:p>
        </p:txBody>
      </p:sp>
      <p:sp>
        <p:nvSpPr>
          <p:cNvPr id="27654" name="Pladsholder til tekst 18"/>
          <p:cNvSpPr>
            <a:spLocks noGrp="1"/>
          </p:cNvSpPr>
          <p:nvPr>
            <p:ph type="body" idx="4294967295"/>
          </p:nvPr>
        </p:nvSpPr>
        <p:spPr bwMode="auto">
          <a:xfrm>
            <a:off x="0" y="1447800"/>
            <a:ext cx="6489700" cy="358775"/>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ea typeface="ＭＳ Ｐゴシック" charset="-128"/>
              </a:rPr>
              <a:t> </a:t>
            </a:r>
          </a:p>
        </p:txBody>
      </p:sp>
    </p:spTree>
    <p:extLst>
      <p:ext uri="{BB962C8B-B14F-4D97-AF65-F5344CB8AC3E}">
        <p14:creationId xmlns:p14="http://schemas.microsoft.com/office/powerpoint/2010/main" val="3450236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560388" y="2087751"/>
            <a:ext cx="8229600" cy="4433699"/>
          </a:xfrm>
        </p:spPr>
        <p:txBody>
          <a:bodyPr/>
          <a:lstStyle/>
          <a:p>
            <a:pPr marL="0" indent="0">
              <a:buNone/>
            </a:pPr>
            <a:r>
              <a:rPr lang="en-US" altLang="en-US" dirty="0"/>
              <a:t>What’s in it for you?</a:t>
            </a:r>
          </a:p>
          <a:p>
            <a:r>
              <a:rPr lang="en-US" altLang="en-US" sz="2400" dirty="0" smtClean="0"/>
              <a:t>Assets </a:t>
            </a:r>
            <a:r>
              <a:rPr lang="en-US" altLang="en-US" sz="2400" dirty="0"/>
              <a:t>under management </a:t>
            </a:r>
            <a:r>
              <a:rPr lang="en-US" altLang="en-US" sz="2400" dirty="0" smtClean="0"/>
              <a:t>accumulate </a:t>
            </a:r>
            <a:r>
              <a:rPr lang="en-US" altLang="en-US" sz="2400" dirty="0" smtClean="0"/>
              <a:t>quickly</a:t>
            </a:r>
          </a:p>
          <a:p>
            <a:pPr lvl="1"/>
            <a:r>
              <a:rPr lang="en-US" altLang="en-US" sz="2000" dirty="0" smtClean="0"/>
              <a:t>Cash Balance Plan is one </a:t>
            </a:r>
            <a:r>
              <a:rPr lang="en-US" altLang="en-US" sz="2000" dirty="0"/>
              <a:t>p</a:t>
            </a:r>
            <a:r>
              <a:rPr lang="en-US" altLang="en-US" sz="2000" dirty="0" smtClean="0"/>
              <a:t>ooled account overseen by Plan Trustees…..no employee education of investment options as in 401(k)</a:t>
            </a:r>
          </a:p>
          <a:p>
            <a:pPr lvl="1"/>
            <a:r>
              <a:rPr lang="en-US" altLang="en-US" sz="2000" dirty="0" smtClean="0"/>
              <a:t>Much more in the way of “assets per time spent” than in 401(k)</a:t>
            </a:r>
          </a:p>
          <a:p>
            <a:r>
              <a:rPr lang="en-US" altLang="en-US" sz="2400" dirty="0" smtClean="0"/>
              <a:t>For </a:t>
            </a:r>
            <a:r>
              <a:rPr lang="en-US" altLang="en-US" sz="2400" dirty="0"/>
              <a:t>existing clients – if you don’t bring this idea to them then someone else might</a:t>
            </a:r>
          </a:p>
          <a:p>
            <a:r>
              <a:rPr lang="en-US" altLang="en-US" sz="2400" dirty="0"/>
              <a:t>For prospective clients – shows diversity of expertise and creates opportunity to </a:t>
            </a:r>
            <a:r>
              <a:rPr lang="en-US" altLang="en-US" sz="2400" dirty="0" smtClean="0"/>
              <a:t>take over </a:t>
            </a:r>
            <a:r>
              <a:rPr lang="en-US" altLang="en-US" sz="2400" dirty="0"/>
              <a:t>an existing pool of assets in DC plan </a:t>
            </a:r>
          </a:p>
        </p:txBody>
      </p:sp>
      <p:sp>
        <p:nvSpPr>
          <p:cNvPr id="27653" name="Titel 16"/>
          <p:cNvSpPr>
            <a:spLocks noGrp="1"/>
          </p:cNvSpPr>
          <p:nvPr>
            <p:ph type="title"/>
          </p:nvPr>
        </p:nvSpPr>
        <p:spPr bwMode="auto">
          <a:xfrm>
            <a:off x="177799" y="298965"/>
            <a:ext cx="7028913" cy="1467842"/>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As </a:t>
            </a:r>
            <a:r>
              <a:rPr lang="en-US" altLang="en-US" dirty="0" smtClean="0"/>
              <a:t>Financial </a:t>
            </a:r>
            <a:r>
              <a:rPr lang="en-US" altLang="en-US" dirty="0"/>
              <a:t>C</a:t>
            </a:r>
            <a:r>
              <a:rPr lang="en-US" altLang="en-US" dirty="0" smtClean="0"/>
              <a:t>onsultants</a:t>
            </a:r>
            <a:r>
              <a:rPr lang="en-US" altLang="en-US" dirty="0"/>
              <a:t>, </a:t>
            </a:r>
            <a:r>
              <a:rPr lang="en-US" altLang="en-US" dirty="0" smtClean="0"/>
              <a:t>Why Should You Care</a:t>
            </a:r>
            <a:r>
              <a:rPr lang="en-US" altLang="en-US" dirty="0" smtClean="0"/>
              <a:t>? </a:t>
            </a:r>
            <a:endParaRPr lang="en-US" dirty="0" smtClean="0">
              <a:latin typeface="Arial" charset="0"/>
              <a:ea typeface="ＭＳ Ｐゴシック" charset="-128"/>
            </a:endParaRPr>
          </a:p>
        </p:txBody>
      </p:sp>
      <p:sp>
        <p:nvSpPr>
          <p:cNvPr id="27654" name="Pladsholder til tekst 18"/>
          <p:cNvSpPr>
            <a:spLocks noGrp="1"/>
          </p:cNvSpPr>
          <p:nvPr>
            <p:ph type="body" idx="4294967295"/>
          </p:nvPr>
        </p:nvSpPr>
        <p:spPr bwMode="auto">
          <a:xfrm>
            <a:off x="0" y="1447800"/>
            <a:ext cx="6489700" cy="358775"/>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ea typeface="ＭＳ Ｐゴシック" charset="-128"/>
              </a:rPr>
              <a:t> </a:t>
            </a: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12</a:t>
            </a:r>
          </a:p>
          <a:p>
            <a:pPr algn="r">
              <a:defRPr/>
            </a:pPr>
            <a:endParaRPr lang="da-DK" sz="900" dirty="0"/>
          </a:p>
        </p:txBody>
      </p:sp>
    </p:spTree>
    <p:extLst>
      <p:ext uri="{BB962C8B-B14F-4D97-AF65-F5344CB8AC3E}">
        <p14:creationId xmlns:p14="http://schemas.microsoft.com/office/powerpoint/2010/main" val="1353759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graphicFrame>
        <p:nvGraphicFramePr>
          <p:cNvPr id="8" name="Group 46"/>
          <p:cNvGraphicFramePr>
            <a:graphicFrameLocks noGrp="1"/>
          </p:cNvGraphicFramePr>
          <p:nvPr>
            <p:ph idx="1"/>
            <p:extLst>
              <p:ext uri="{D42A27DB-BD31-4B8C-83A1-F6EECF244321}">
                <p14:modId xmlns:p14="http://schemas.microsoft.com/office/powerpoint/2010/main" val="471675010"/>
              </p:ext>
            </p:extLst>
          </p:nvPr>
        </p:nvGraphicFramePr>
        <p:xfrm>
          <a:off x="457201" y="2258232"/>
          <a:ext cx="8229600" cy="2644776"/>
        </p:xfrm>
        <a:graphic>
          <a:graphicData uri="http://schemas.openxmlformats.org/drawingml/2006/table">
            <a:tbl>
              <a:tblPr/>
              <a:tblGrid>
                <a:gridCol w="2179214"/>
                <a:gridCol w="1737323"/>
                <a:gridCol w="2147290"/>
                <a:gridCol w="2165773"/>
              </a:tblGrid>
              <a:tr h="738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txBody>
                  <a:tcPr marL="96779" marR="96779" marT="45714" marB="45714" horzOverflow="overflow">
                    <a:lnL cap="flat">
                      <a:noFill/>
                    </a:lnL>
                    <a:lnR w="12700" cap="flat" cmpd="sng" algn="ctr">
                      <a:solidFill>
                        <a:srgbClr val="000000"/>
                      </a:solidFill>
                      <a:prstDash val="solid"/>
                      <a:round/>
                      <a:headEnd type="none" w="sm" len="sm"/>
                      <a:tailEnd type="none" w="sm" len="sm"/>
                    </a:lnR>
                    <a:lnT cap="fla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CB Plan Contributions</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588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DC Plan Contributions</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Total</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400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Dentist age 60</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$195,000</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588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$38,300 = 6% + max 401(k)</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$235,300</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317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Spouse age 44</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4.0% of pay</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588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6.0% of pay</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10.0% of pay</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349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Employees</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4.0% of pay</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588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6.0% of pay</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10.0% of pay</a:t>
                      </a:r>
                    </a:p>
                  </a:txBody>
                  <a:tcPr marL="96779" marR="96779"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27653" name="Titel 16"/>
          <p:cNvSpPr>
            <a:spLocks noGrp="1"/>
          </p:cNvSpPr>
          <p:nvPr>
            <p:ph type="title"/>
          </p:nvPr>
        </p:nvSpPr>
        <p:spPr bwMode="auto">
          <a:xfrm>
            <a:off x="177798" y="345459"/>
            <a:ext cx="6951421"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t>Real Life Example #1</a:t>
            </a:r>
            <a:r>
              <a:rPr lang="en-US" altLang="en-US" dirty="0"/>
              <a:t>: </a:t>
            </a:r>
            <a:r>
              <a:rPr lang="en-US" altLang="en-US" dirty="0" smtClean="0"/>
              <a:t/>
            </a:r>
            <a:br>
              <a:rPr lang="en-US" altLang="en-US" dirty="0" smtClean="0"/>
            </a:br>
            <a:r>
              <a:rPr lang="en-US" altLang="en-US" sz="2800" dirty="0" smtClean="0"/>
              <a:t>NC </a:t>
            </a:r>
            <a:r>
              <a:rPr lang="en-US" altLang="en-US" sz="2800" dirty="0" smtClean="0"/>
              <a:t>Dentist </a:t>
            </a:r>
            <a:r>
              <a:rPr lang="en-US" altLang="en-US" sz="2800" dirty="0"/>
              <a:t>with Spouse, and 5 </a:t>
            </a:r>
            <a:r>
              <a:rPr lang="en-US" altLang="en-US" sz="2800" dirty="0" smtClean="0"/>
              <a:t>Employees</a:t>
            </a:r>
            <a:endParaRPr lang="en-US" sz="2800"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13</a:t>
            </a:r>
          </a:p>
          <a:p>
            <a:pPr algn="r">
              <a:defRPr/>
            </a:pPr>
            <a:endParaRPr lang="da-DK" sz="900" dirty="0"/>
          </a:p>
        </p:txBody>
      </p:sp>
      <p:sp>
        <p:nvSpPr>
          <p:cNvPr id="4" name="Rectangle 3"/>
          <p:cNvSpPr/>
          <p:nvPr/>
        </p:nvSpPr>
        <p:spPr>
          <a:xfrm>
            <a:off x="457199" y="5187419"/>
            <a:ext cx="8159857" cy="954107"/>
          </a:xfrm>
          <a:prstGeom prst="rect">
            <a:avLst/>
          </a:prstGeom>
        </p:spPr>
        <p:txBody>
          <a:bodyPr wrap="square">
            <a:spAutoFit/>
          </a:bodyPr>
          <a:lstStyle/>
          <a:p>
            <a:pPr algn="just">
              <a:defRPr/>
            </a:pPr>
            <a:r>
              <a:rPr lang="en-US" sz="1400" i="1" dirty="0">
                <a:solidFill>
                  <a:srgbClr val="002060"/>
                </a:solidFill>
                <a:latin typeface="+mn-lt"/>
              </a:rPr>
              <a:t>In this plan, the total Cash Balance plan contribution for the initial year was approximately $203,680. Of this total, $196,440 (96%) was credited to the owner and his spouse. While this company had an ideal configuration (and the demographics of each employee group will ultimately determine the outcome), these concepts can make a Cash Balance Plan very compelling to certain plan sponsors.</a:t>
            </a:r>
          </a:p>
        </p:txBody>
      </p:sp>
    </p:spTree>
    <p:extLst>
      <p:ext uri="{BB962C8B-B14F-4D97-AF65-F5344CB8AC3E}">
        <p14:creationId xmlns:p14="http://schemas.microsoft.com/office/powerpoint/2010/main" val="3054944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graphicFrame>
        <p:nvGraphicFramePr>
          <p:cNvPr id="10" name="Group 77"/>
          <p:cNvGraphicFramePr>
            <a:graphicFrameLocks noGrp="1"/>
          </p:cNvGraphicFramePr>
          <p:nvPr>
            <p:ph idx="1"/>
            <p:extLst>
              <p:ext uri="{D42A27DB-BD31-4B8C-83A1-F6EECF244321}">
                <p14:modId xmlns:p14="http://schemas.microsoft.com/office/powerpoint/2010/main" val="594795006"/>
              </p:ext>
            </p:extLst>
          </p:nvPr>
        </p:nvGraphicFramePr>
        <p:xfrm>
          <a:off x="457200" y="2382222"/>
          <a:ext cx="8229600" cy="3948172"/>
        </p:xfrm>
        <a:graphic>
          <a:graphicData uri="http://schemas.openxmlformats.org/drawingml/2006/table">
            <a:tbl>
              <a:tblPr/>
              <a:tblGrid>
                <a:gridCol w="2179214"/>
                <a:gridCol w="1737323"/>
                <a:gridCol w="2147290"/>
                <a:gridCol w="2165773"/>
              </a:tblGrid>
              <a:tr h="10240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txBody>
                  <a:tcPr marL="96779" marR="96779" marT="45701" marB="45701" horzOverflow="overflow">
                    <a:lnL cap="flat">
                      <a:noFill/>
                    </a:lnL>
                    <a:lnR w="12700" cap="flat" cmpd="sng" algn="ctr">
                      <a:solidFill>
                        <a:srgbClr val="000000"/>
                      </a:solidFill>
                      <a:prstDash val="solid"/>
                      <a:round/>
                      <a:headEnd type="none" w="sm" len="sm"/>
                      <a:tailEnd type="none" w="sm" len="sm"/>
                    </a:lnR>
                    <a:lnT cap="fla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Employer </a:t>
                      </a:r>
                      <a:endParaRPr kumimoji="0" lang="en-US" sz="1800" b="1"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CB </a:t>
                      </a:r>
                      <a:r>
                        <a:rPr kumimoji="0" lang="en-US" sz="1800" b="1" i="0" u="none" strike="noStrike" cap="none" normalizeH="0" baseline="0" dirty="0" smtClean="0">
                          <a:ln>
                            <a:noFill/>
                          </a:ln>
                          <a:solidFill>
                            <a:srgbClr val="002060"/>
                          </a:solidFill>
                          <a:effectLst/>
                          <a:latin typeface="+mn-lt"/>
                        </a:rPr>
                        <a:t>Plan Contributions</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05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DC Plan Contributions</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2060"/>
                          </a:solidFill>
                          <a:effectLst/>
                          <a:latin typeface="+mn-lt"/>
                        </a:rPr>
                        <a:t>Total</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9692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Nine Physician Group</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$11,500-$124,500 per doc</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05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$23,500 to $54,500 per doc</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$35,000-$179,000 per doc</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94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Total for Physicians</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$560,000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05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$307,000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$867,000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29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Employees</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&lt;$10,000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05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$110,000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$120,000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29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Totals</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$570,000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05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$417,000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$987,000</a:t>
                      </a:r>
                    </a:p>
                  </a:txBody>
                  <a:tcPr marL="96779" marR="96779" marT="45701" marB="4570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27653" name="Titel 16"/>
          <p:cNvSpPr>
            <a:spLocks noGrp="1"/>
          </p:cNvSpPr>
          <p:nvPr>
            <p:ph type="title"/>
          </p:nvPr>
        </p:nvSpPr>
        <p:spPr bwMode="auto">
          <a:xfrm>
            <a:off x="177799" y="314463"/>
            <a:ext cx="6589714" cy="1219869"/>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t>Real Life Example #2: </a:t>
            </a:r>
            <a:br>
              <a:rPr lang="en-US" altLang="en-US" dirty="0" smtClean="0"/>
            </a:br>
            <a:r>
              <a:rPr lang="en-US" altLang="en-US" sz="3200" dirty="0" smtClean="0"/>
              <a:t>Pennsylvania Cardiology Group</a:t>
            </a:r>
            <a:endParaRPr lang="en-US" sz="3200" dirty="0" smtClean="0">
              <a:latin typeface="Arial" charset="0"/>
              <a:ea typeface="ＭＳ Ｐゴシック" charset="-128"/>
            </a:endParaRPr>
          </a:p>
        </p:txBody>
      </p:sp>
      <p:sp>
        <p:nvSpPr>
          <p:cNvPr id="27654" name="Pladsholder til tekst 18"/>
          <p:cNvSpPr>
            <a:spLocks noGrp="1"/>
          </p:cNvSpPr>
          <p:nvPr>
            <p:ph type="body" idx="4294967295"/>
          </p:nvPr>
        </p:nvSpPr>
        <p:spPr bwMode="auto">
          <a:xfrm>
            <a:off x="0" y="1447800"/>
            <a:ext cx="6489700" cy="358775"/>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latin typeface="Arial" charset="0"/>
                <a:ea typeface="ＭＳ Ｐゴシック" charset="-128"/>
              </a:rPr>
              <a:t> </a:t>
            </a: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14</a:t>
            </a:r>
          </a:p>
          <a:p>
            <a:pPr algn="r">
              <a:defRPr/>
            </a:pPr>
            <a:endParaRPr lang="da-DK" sz="900" dirty="0"/>
          </a:p>
        </p:txBody>
      </p:sp>
    </p:spTree>
    <p:extLst>
      <p:ext uri="{BB962C8B-B14F-4D97-AF65-F5344CB8AC3E}">
        <p14:creationId xmlns:p14="http://schemas.microsoft.com/office/powerpoint/2010/main" val="174561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graphicFrame>
        <p:nvGraphicFramePr>
          <p:cNvPr id="9" name="Group 116"/>
          <p:cNvGraphicFramePr>
            <a:graphicFrameLocks noGrp="1"/>
          </p:cNvGraphicFramePr>
          <p:nvPr>
            <p:ph idx="1"/>
            <p:extLst>
              <p:ext uri="{D42A27DB-BD31-4B8C-83A1-F6EECF244321}">
                <p14:modId xmlns:p14="http://schemas.microsoft.com/office/powerpoint/2010/main" val="772180008"/>
              </p:ext>
            </p:extLst>
          </p:nvPr>
        </p:nvGraphicFramePr>
        <p:xfrm>
          <a:off x="488196" y="2163398"/>
          <a:ext cx="8229600" cy="3999277"/>
        </p:xfrm>
        <a:graphic>
          <a:graphicData uri="http://schemas.openxmlformats.org/drawingml/2006/table">
            <a:tbl>
              <a:tblPr/>
              <a:tblGrid>
                <a:gridCol w="2384588"/>
                <a:gridCol w="1714368"/>
                <a:gridCol w="1967879"/>
                <a:gridCol w="2162765"/>
              </a:tblGrid>
              <a:tr h="631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txBody>
                  <a:tcPr marL="91264" marR="91264" marT="45715" marB="45715" horzOverflow="overflow">
                    <a:lnL cap="flat">
                      <a:noFill/>
                    </a:lnL>
                    <a:lnR w="12700" cap="flat" cmpd="sng" algn="ctr">
                      <a:solidFill>
                        <a:srgbClr val="000000"/>
                      </a:solidFill>
                      <a:prstDash val="solid"/>
                      <a:round/>
                      <a:headEnd type="none" w="sm" len="sm"/>
                      <a:tailEnd type="none" w="sm" len="sm"/>
                    </a:lnR>
                    <a:lnT cap="fla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002060"/>
                          </a:solidFill>
                          <a:effectLst/>
                          <a:latin typeface="+mn-lt"/>
                        </a:rPr>
                        <a:t>CB Plan Contributions</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002060"/>
                          </a:solidFill>
                          <a:effectLst/>
                          <a:latin typeface="+mn-lt"/>
                        </a:rPr>
                        <a:t>DC Plan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002060"/>
                          </a:solidFill>
                          <a:effectLst/>
                          <a:latin typeface="+mn-lt"/>
                        </a:rPr>
                        <a:t>Contributions</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002060"/>
                          </a:solidFill>
                          <a:effectLst/>
                          <a:latin typeface="+mn-lt"/>
                        </a:rPr>
                        <a:t>Total</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65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Physicians over 60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$160,000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$52,000/$57,500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$212,000/$217,500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02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Physicians 52 – 59</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$120,000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$52,000/$57,500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$172,000/$177,500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892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Physicians 45 – 51</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$75,000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$52,000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$127,000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87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Physicians under 45</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$50,000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$52,000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$102,000</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02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Employees</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2.5% of pay</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5.0% of pay</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7.5% of pay</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63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2060"/>
                          </a:solidFill>
                          <a:effectLst/>
                          <a:latin typeface="+mn-lt"/>
                        </a:rPr>
                        <a:t>Total Annual Contributions</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$2.6 million</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$2.7 million</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$5.3 million</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63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Value of Plan Assets</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$22.5 million</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A3AF07">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$30.0 million</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99">
                        <a:alpha val="1882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$52.5 million</a:t>
                      </a:r>
                    </a:p>
                  </a:txBody>
                  <a:tcPr marL="91264" marR="91264"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27653" name="Titel 16"/>
          <p:cNvSpPr>
            <a:spLocks noGrp="1"/>
          </p:cNvSpPr>
          <p:nvPr>
            <p:ph type="title"/>
          </p:nvPr>
        </p:nvSpPr>
        <p:spPr bwMode="auto">
          <a:xfrm>
            <a:off x="177799" y="128487"/>
            <a:ext cx="6589714" cy="1560828"/>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t>Real Life Example #3: </a:t>
            </a:r>
            <a:r>
              <a:rPr lang="en-US" altLang="en-US" dirty="0" smtClean="0"/>
              <a:t/>
            </a:r>
            <a:br>
              <a:rPr lang="en-US" altLang="en-US" dirty="0" smtClean="0"/>
            </a:br>
            <a:r>
              <a:rPr lang="en-US" altLang="en-US" sz="2800" dirty="0" smtClean="0"/>
              <a:t>Upstate </a:t>
            </a:r>
            <a:r>
              <a:rPr lang="en-US" altLang="en-US" sz="2800" dirty="0" smtClean="0"/>
              <a:t>NY Orthopedic Group with 23 Physician-Owners and 400 Employees</a:t>
            </a:r>
            <a:endParaRPr lang="en-US" sz="2800"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15</a:t>
            </a:r>
          </a:p>
          <a:p>
            <a:pPr algn="r">
              <a:defRPr/>
            </a:pPr>
            <a:endParaRPr lang="da-DK" sz="900" dirty="0"/>
          </a:p>
        </p:txBody>
      </p:sp>
    </p:spTree>
    <p:extLst>
      <p:ext uri="{BB962C8B-B14F-4D97-AF65-F5344CB8AC3E}">
        <p14:creationId xmlns:p14="http://schemas.microsoft.com/office/powerpoint/2010/main" val="595061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57200" y="2118747"/>
            <a:ext cx="8229600" cy="3863599"/>
          </a:xfrm>
        </p:spPr>
        <p:txBody>
          <a:bodyPr/>
          <a:lstStyle/>
          <a:p>
            <a:r>
              <a:rPr lang="en-US" altLang="en-US" sz="2400" dirty="0"/>
              <a:t>Sole proprietors </a:t>
            </a:r>
            <a:r>
              <a:rPr lang="en-US" altLang="en-US" sz="2400" dirty="0" smtClean="0"/>
              <a:t>age </a:t>
            </a:r>
            <a:r>
              <a:rPr lang="en-US" altLang="en-US" sz="2400" dirty="0"/>
              <a:t>40 or older, earn more than $</a:t>
            </a:r>
            <a:r>
              <a:rPr lang="en-US" altLang="en-US" sz="2400" dirty="0" smtClean="0"/>
              <a:t>250,000 </a:t>
            </a:r>
            <a:r>
              <a:rPr lang="en-US" altLang="en-US" sz="2400" dirty="0"/>
              <a:t>and want to save as much as possible on a pre-tax </a:t>
            </a:r>
            <a:r>
              <a:rPr lang="en-US" altLang="en-US" sz="2400" dirty="0" smtClean="0"/>
              <a:t>basis</a:t>
            </a:r>
            <a:endParaRPr lang="en-US" altLang="en-US" sz="2400" dirty="0"/>
          </a:p>
          <a:p>
            <a:r>
              <a:rPr lang="en-US" altLang="en-US" sz="2400" dirty="0"/>
              <a:t>Profitable, closely-held small </a:t>
            </a:r>
            <a:r>
              <a:rPr lang="en-US" altLang="en-US" sz="2400" dirty="0" smtClean="0"/>
              <a:t>businesses</a:t>
            </a:r>
            <a:endParaRPr lang="en-US" altLang="en-US" sz="2400" dirty="0"/>
          </a:p>
          <a:p>
            <a:r>
              <a:rPr lang="en-US" altLang="en-US" sz="2400" dirty="0"/>
              <a:t>Professional service organizations like physician groups, law firms, dental groups, accounting and engineering </a:t>
            </a:r>
            <a:r>
              <a:rPr lang="en-US" altLang="en-US" sz="2400" dirty="0" smtClean="0"/>
              <a:t>firms</a:t>
            </a:r>
            <a:endParaRPr lang="en-US" altLang="en-US" sz="2400" dirty="0"/>
          </a:p>
          <a:p>
            <a:r>
              <a:rPr lang="en-US" altLang="en-US" sz="2400" dirty="0"/>
              <a:t>Companies </a:t>
            </a:r>
            <a:r>
              <a:rPr lang="en-US" altLang="en-US" sz="2400" dirty="0" smtClean="0"/>
              <a:t>with non-qualified </a:t>
            </a:r>
            <a:r>
              <a:rPr lang="en-US" altLang="en-US" sz="2400" dirty="0"/>
              <a:t>retirement plans in place for their key </a:t>
            </a:r>
            <a:r>
              <a:rPr lang="en-US" altLang="en-US" sz="2400" dirty="0" smtClean="0"/>
              <a:t>executives</a:t>
            </a:r>
            <a:endParaRPr lang="en-US" altLang="en-US" sz="2400" dirty="0" smtClean="0"/>
          </a:p>
          <a:p>
            <a:r>
              <a:rPr lang="en-US" altLang="en-US" sz="2400" dirty="0" smtClean="0"/>
              <a:t>Directors of Companies who receive 1099 income </a:t>
            </a:r>
            <a:endParaRPr lang="en-US" sz="2400" dirty="0"/>
          </a:p>
        </p:txBody>
      </p:sp>
      <p:sp>
        <p:nvSpPr>
          <p:cNvPr id="27653" name="Titel 16"/>
          <p:cNvSpPr>
            <a:spLocks noGrp="1"/>
          </p:cNvSpPr>
          <p:nvPr>
            <p:ph type="title"/>
          </p:nvPr>
        </p:nvSpPr>
        <p:spPr bwMode="auto">
          <a:xfrm>
            <a:off x="301783" y="360957"/>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Who are Typical Candidates for </a:t>
            </a:r>
            <a:r>
              <a:rPr lang="en-US" altLang="en-US" dirty="0" smtClean="0"/>
              <a:t>Cash </a:t>
            </a:r>
            <a:r>
              <a:rPr lang="en-US" altLang="en-US" dirty="0"/>
              <a:t>Balance Plans?</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16</a:t>
            </a:r>
          </a:p>
          <a:p>
            <a:pPr algn="r">
              <a:defRPr/>
            </a:pPr>
            <a:endParaRPr lang="da-DK" sz="900" dirty="0"/>
          </a:p>
        </p:txBody>
      </p:sp>
    </p:spTree>
    <p:extLst>
      <p:ext uri="{BB962C8B-B14F-4D97-AF65-F5344CB8AC3E}">
        <p14:creationId xmlns:p14="http://schemas.microsoft.com/office/powerpoint/2010/main" val="357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10705" y="2227235"/>
            <a:ext cx="5633634" cy="3573463"/>
          </a:xfrm>
        </p:spPr>
        <p:txBody>
          <a:bodyPr/>
          <a:lstStyle/>
          <a:p>
            <a:r>
              <a:rPr lang="en-US" altLang="en-US" sz="2400" dirty="0" smtClean="0"/>
              <a:t>Are you maximizing contributions to the 401(k) Plan but </a:t>
            </a:r>
            <a:r>
              <a:rPr lang="en-US" altLang="en-US" sz="2400" b="1" dirty="0" smtClean="0"/>
              <a:t>would like to save even more </a:t>
            </a:r>
            <a:r>
              <a:rPr lang="en-US" altLang="en-US" sz="2400" dirty="0" smtClean="0"/>
              <a:t>on a pre-tax basis?</a:t>
            </a:r>
            <a:endParaRPr lang="en-US" altLang="en-US" sz="2400" dirty="0"/>
          </a:p>
          <a:p>
            <a:r>
              <a:rPr lang="en-US" altLang="en-US" sz="2400" dirty="0"/>
              <a:t>Are you willing to spend 5.0%-7.5% of pay in such a program for your employees? </a:t>
            </a:r>
          </a:p>
          <a:p>
            <a:r>
              <a:rPr lang="en-US" altLang="en-US" sz="2400" dirty="0"/>
              <a:t>Note that </a:t>
            </a:r>
            <a:r>
              <a:rPr lang="en-US" altLang="en-US" sz="2400" dirty="0" smtClean="0"/>
              <a:t>the company </a:t>
            </a:r>
            <a:r>
              <a:rPr lang="en-US" altLang="en-US" sz="2400" dirty="0"/>
              <a:t>may </a:t>
            </a:r>
            <a:r>
              <a:rPr lang="en-US" altLang="en-US" sz="2400" i="1" dirty="0"/>
              <a:t>already</a:t>
            </a:r>
            <a:r>
              <a:rPr lang="en-US" altLang="en-US" sz="2400" dirty="0"/>
              <a:t> be making contributions above this level.</a:t>
            </a:r>
          </a:p>
          <a:p>
            <a:pPr marL="0" indent="0">
              <a:buNone/>
            </a:pPr>
            <a:endParaRPr lang="en-US" dirty="0"/>
          </a:p>
        </p:txBody>
      </p:sp>
      <p:sp>
        <p:nvSpPr>
          <p:cNvPr id="27653" name="Titel 16"/>
          <p:cNvSpPr>
            <a:spLocks noGrp="1"/>
          </p:cNvSpPr>
          <p:nvPr>
            <p:ph type="title"/>
          </p:nvPr>
        </p:nvSpPr>
        <p:spPr bwMode="auto">
          <a:xfrm>
            <a:off x="301783" y="360957"/>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Pre-Qualifying Questions </a:t>
            </a:r>
            <a:r>
              <a:rPr lang="en-US" altLang="en-US" dirty="0" smtClean="0"/>
              <a:t/>
            </a:r>
            <a:br>
              <a:rPr lang="en-US" altLang="en-US" dirty="0" smtClean="0"/>
            </a:br>
            <a:r>
              <a:rPr lang="en-US" altLang="en-US" dirty="0" smtClean="0"/>
              <a:t>for Business </a:t>
            </a:r>
            <a:r>
              <a:rPr lang="en-US" altLang="en-US" dirty="0"/>
              <a:t>Owners</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17</a:t>
            </a:r>
          </a:p>
          <a:p>
            <a:pPr algn="r">
              <a:defRPr/>
            </a:pPr>
            <a:endParaRPr lang="da-DK" sz="900" dirty="0"/>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rot="514116">
            <a:off x="5598077" y="2980839"/>
            <a:ext cx="3877159" cy="3877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62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91903" y="2552700"/>
            <a:ext cx="5360194" cy="3573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Arial" charset="0"/>
                <a:ea typeface="ＭＳ Ｐゴシック" charset="-128"/>
              </a:rPr>
              <a:t>A Cautionary Tale</a:t>
            </a: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2</a:t>
            </a:r>
          </a:p>
          <a:p>
            <a:pPr algn="r">
              <a:defRPr/>
            </a:pPr>
            <a:endParaRPr lang="da-DK"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503695" y="2087750"/>
            <a:ext cx="8229600" cy="4074925"/>
          </a:xfrm>
        </p:spPr>
        <p:txBody>
          <a:bodyPr/>
          <a:lstStyle/>
          <a:p>
            <a:r>
              <a:rPr lang="en-US" altLang="en-US" sz="2400" b="1" dirty="0" smtClean="0"/>
              <a:t>Free advice: </a:t>
            </a:r>
            <a:r>
              <a:rPr lang="en-US" altLang="en-US" sz="2400" dirty="0" smtClean="0"/>
              <a:t>Review of your potential Cash Balance Plan prospects to determine if they are viable</a:t>
            </a:r>
          </a:p>
          <a:p>
            <a:r>
              <a:rPr lang="en-US" sz="2400" b="1" dirty="0" smtClean="0"/>
              <a:t>Free proposals</a:t>
            </a:r>
            <a:r>
              <a:rPr lang="en-US" altLang="en-US" sz="2400" b="1" dirty="0" smtClean="0"/>
              <a:t>: </a:t>
            </a:r>
            <a:r>
              <a:rPr lang="en-US" altLang="en-US" sz="2400" dirty="0" smtClean="0"/>
              <a:t>All we need is a census and a copy of the prospect’s current 401(k) Plan document/adoption agreement</a:t>
            </a:r>
          </a:p>
          <a:p>
            <a:r>
              <a:rPr lang="en-US" sz="2400" dirty="0" smtClean="0"/>
              <a:t>Assistance with investments through BPAS Fiduciary Services</a:t>
            </a:r>
          </a:p>
          <a:p>
            <a:r>
              <a:rPr lang="en-US" sz="2400" dirty="0" smtClean="0"/>
              <a:t>First tier administration and actuarial services</a:t>
            </a:r>
          </a:p>
          <a:p>
            <a:pPr lvl="1"/>
            <a:r>
              <a:rPr lang="en-US" sz="2000" dirty="0" smtClean="0"/>
              <a:t>We are actuaries and administrators to more than 800 defined benefit plans ranging in size from 1 person start-ups to a top 15 grocery chain with 20,000 employees and $350M in CB plan assets</a:t>
            </a:r>
          </a:p>
        </p:txBody>
      </p:sp>
      <p:sp>
        <p:nvSpPr>
          <p:cNvPr id="27653" name="Titel 16"/>
          <p:cNvSpPr>
            <a:spLocks noGrp="1"/>
          </p:cNvSpPr>
          <p:nvPr>
            <p:ph type="title"/>
          </p:nvPr>
        </p:nvSpPr>
        <p:spPr bwMode="auto">
          <a:xfrm>
            <a:off x="208796" y="283463"/>
            <a:ext cx="6827436" cy="1669324"/>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400" dirty="0" smtClean="0"/>
              <a:t>How BPAS Can Help you Sell</a:t>
            </a:r>
            <a:r>
              <a:rPr lang="en-US" altLang="en-US" sz="3400" dirty="0" smtClean="0"/>
              <a:t>, Set-up </a:t>
            </a:r>
            <a:br>
              <a:rPr lang="en-US" altLang="en-US" sz="3400" dirty="0" smtClean="0"/>
            </a:br>
            <a:r>
              <a:rPr lang="en-US" altLang="en-US" sz="3400" dirty="0" smtClean="0"/>
              <a:t>&amp; Oversee </a:t>
            </a:r>
            <a:r>
              <a:rPr lang="en-US" altLang="en-US" sz="3400" dirty="0" smtClean="0"/>
              <a:t>Cash Balance Plans</a:t>
            </a:r>
            <a:endParaRPr lang="en-US" sz="3400" dirty="0" smtClean="0">
              <a:latin typeface="Arial" charset="0"/>
              <a:ea typeface="ＭＳ Ｐゴシック" charset="-128"/>
            </a:endParaRPr>
          </a:p>
        </p:txBody>
      </p:sp>
    </p:spTree>
    <p:extLst>
      <p:ext uri="{BB962C8B-B14F-4D97-AF65-F5344CB8AC3E}">
        <p14:creationId xmlns:p14="http://schemas.microsoft.com/office/powerpoint/2010/main" val="42663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000" dirty="0"/>
              <a:t>Questions</a:t>
            </a:r>
            <a:r>
              <a:rPr lang="en-US" sz="4000" dirty="0" smtClean="0"/>
              <a:t>?</a:t>
            </a:r>
            <a:endParaRPr lang="en-US" dirty="0"/>
          </a:p>
        </p:txBody>
      </p:sp>
      <p:pic>
        <p:nvPicPr>
          <p:cNvPr id="5" name="Picture 3" descr="C:\Users\SPlayman\AppData\Local\Microsoft\Windows\Temporary Internet Files\Content.IE5\JGKZKCBL\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942" y="3010042"/>
            <a:ext cx="3238357" cy="323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1730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893" y="1620128"/>
            <a:ext cx="6713538" cy="1219200"/>
          </a:xfrm>
          <a:prstGeom prst="rect">
            <a:avLst/>
          </a:prstGeom>
        </p:spPr>
        <p:txBody>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pPr defTabSz="914400"/>
            <a:r>
              <a:rPr lang="en-US" sz="4000" kern="0" dirty="0" smtClean="0"/>
              <a:t>Contact</a:t>
            </a:r>
            <a:endParaRPr lang="en-US" sz="4000" kern="0" dirty="0"/>
          </a:p>
        </p:txBody>
      </p:sp>
      <p:sp>
        <p:nvSpPr>
          <p:cNvPr id="3" name="Content Placeholder 2"/>
          <p:cNvSpPr txBox="1">
            <a:spLocks/>
          </p:cNvSpPr>
          <p:nvPr/>
        </p:nvSpPr>
        <p:spPr>
          <a:xfrm>
            <a:off x="3850939" y="2963862"/>
            <a:ext cx="5203115" cy="3364693"/>
          </a:xfrm>
          <a:prstGeom prst="rect">
            <a:avLst/>
          </a:prstGeom>
        </p:spPr>
        <p:txBody>
          <a:bodyPr/>
          <a:lst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defTabSz="914400">
              <a:lnSpc>
                <a:spcPct val="114000"/>
              </a:lnSpc>
              <a:spcBef>
                <a:spcPts val="0"/>
              </a:spcBef>
              <a:buFontTx/>
              <a:buNone/>
            </a:pPr>
            <a:r>
              <a:rPr lang="en-US" sz="2200" kern="0" dirty="0"/>
              <a:t>William </a:t>
            </a:r>
            <a:r>
              <a:rPr lang="en-US" sz="2200" kern="0" dirty="0" err="1"/>
              <a:t>Nusblat</a:t>
            </a:r>
            <a:endParaRPr lang="en-US" sz="2200" kern="0" dirty="0"/>
          </a:p>
          <a:p>
            <a:pPr marL="0" indent="0" defTabSz="914400">
              <a:lnSpc>
                <a:spcPct val="114000"/>
              </a:lnSpc>
              <a:spcBef>
                <a:spcPts val="0"/>
              </a:spcBef>
              <a:buFontTx/>
              <a:buNone/>
            </a:pPr>
            <a:r>
              <a:rPr lang="en-US" sz="2200" kern="0" dirty="0"/>
              <a:t>Vice President</a:t>
            </a:r>
          </a:p>
          <a:p>
            <a:pPr marL="0" indent="0" defTabSz="914400">
              <a:lnSpc>
                <a:spcPct val="114000"/>
              </a:lnSpc>
              <a:spcBef>
                <a:spcPts val="0"/>
              </a:spcBef>
              <a:buFontTx/>
              <a:buNone/>
            </a:pPr>
            <a:r>
              <a:rPr lang="en-US" sz="2200" kern="0" dirty="0" err="1"/>
              <a:t>Harbridge</a:t>
            </a:r>
            <a:r>
              <a:rPr lang="en-US" sz="2200" kern="0" dirty="0"/>
              <a:t> Consulting Group, LLC</a:t>
            </a:r>
          </a:p>
          <a:p>
            <a:pPr marL="0" indent="0" defTabSz="914400">
              <a:lnSpc>
                <a:spcPct val="114000"/>
              </a:lnSpc>
              <a:spcBef>
                <a:spcPts val="0"/>
              </a:spcBef>
              <a:buFontTx/>
              <a:buNone/>
            </a:pPr>
            <a:r>
              <a:rPr lang="en-US" sz="2200" kern="0" dirty="0"/>
              <a:t>355 Lexington Avenue</a:t>
            </a:r>
          </a:p>
          <a:p>
            <a:pPr marL="0" indent="0" defTabSz="914400">
              <a:lnSpc>
                <a:spcPct val="114000"/>
              </a:lnSpc>
              <a:spcBef>
                <a:spcPts val="0"/>
              </a:spcBef>
              <a:buFontTx/>
              <a:buNone/>
            </a:pPr>
            <a:r>
              <a:rPr lang="en-US" sz="2200" kern="0" dirty="0"/>
              <a:t>New York, NY 10017</a:t>
            </a:r>
          </a:p>
          <a:p>
            <a:pPr marL="0" indent="0" defTabSz="914400">
              <a:lnSpc>
                <a:spcPct val="114000"/>
              </a:lnSpc>
              <a:spcBef>
                <a:spcPts val="0"/>
              </a:spcBef>
              <a:buFontTx/>
              <a:buNone/>
            </a:pPr>
            <a:r>
              <a:rPr lang="en-US" sz="2200" kern="0" dirty="0"/>
              <a:t>Telephone: (212) 284-9020</a:t>
            </a:r>
          </a:p>
          <a:p>
            <a:pPr marL="0" indent="0" defTabSz="914400">
              <a:lnSpc>
                <a:spcPct val="114000"/>
              </a:lnSpc>
              <a:spcBef>
                <a:spcPts val="0"/>
              </a:spcBef>
              <a:buFontTx/>
              <a:buNone/>
            </a:pPr>
            <a:r>
              <a:rPr lang="en-US" sz="2200" kern="0" dirty="0"/>
              <a:t>wnusblat@bpas.com</a:t>
            </a:r>
          </a:p>
          <a:p>
            <a:pPr marL="0" indent="0" defTabSz="914400">
              <a:lnSpc>
                <a:spcPct val="114000"/>
              </a:lnSpc>
              <a:spcBef>
                <a:spcPts val="0"/>
              </a:spcBef>
              <a:buFontTx/>
              <a:buNone/>
            </a:pPr>
            <a:r>
              <a:rPr lang="en-US" sz="2200" kern="0" dirty="0"/>
              <a:t>www.bpas.com</a:t>
            </a:r>
          </a:p>
        </p:txBody>
      </p:sp>
      <p:pic>
        <p:nvPicPr>
          <p:cNvPr id="4" name="Picture 2" descr="C:\Users\SPlayman\AppData\Local\Microsoft\Windows\Temporary Internet Files\Content.IE5\24VTMA2H\MC9004419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 y="2963862"/>
            <a:ext cx="3219829" cy="1062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arbrid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721" y="4264001"/>
            <a:ext cx="2364447" cy="150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69555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57200" y="2080752"/>
            <a:ext cx="8229600" cy="4615016"/>
          </a:xfrm>
        </p:spPr>
        <p:txBody>
          <a:bodyPr/>
          <a:lstStyle/>
          <a:p>
            <a:r>
              <a:rPr lang="en-US" altLang="en-US" sz="1600" dirty="0" smtClean="0"/>
              <a:t>When you’re Derrick </a:t>
            </a:r>
            <a:r>
              <a:rPr lang="en-US" altLang="en-US" sz="1600" dirty="0" smtClean="0"/>
              <a:t>Coleman, </a:t>
            </a:r>
            <a:r>
              <a:rPr lang="en-US" altLang="en-US" sz="1600" dirty="0" smtClean="0"/>
              <a:t>you don’t save for retirement because you’re the #1 pick in the NBA draft in </a:t>
            </a:r>
            <a:r>
              <a:rPr lang="en-US" altLang="en-US" sz="1600" dirty="0" smtClean="0"/>
              <a:t>1990</a:t>
            </a:r>
            <a:endParaRPr lang="en-US" altLang="en-US" sz="1600" dirty="0" smtClean="0"/>
          </a:p>
          <a:p>
            <a:r>
              <a:rPr lang="en-US" sz="1600" dirty="0" smtClean="0"/>
              <a:t>When you’re </a:t>
            </a:r>
            <a:r>
              <a:rPr lang="en-US" altLang="en-US" sz="1600" dirty="0"/>
              <a:t>the #1 </a:t>
            </a:r>
            <a:r>
              <a:rPr lang="en-US" altLang="en-US" sz="1600" dirty="0" smtClean="0"/>
              <a:t>pick </a:t>
            </a:r>
            <a:r>
              <a:rPr lang="en-US" altLang="en-US" sz="1600" dirty="0"/>
              <a:t>in the NBA draft in </a:t>
            </a:r>
            <a:r>
              <a:rPr lang="en-US" altLang="en-US" sz="1600" dirty="0" smtClean="0"/>
              <a:t>1990, you end up Rookie of the Year in </a:t>
            </a:r>
            <a:r>
              <a:rPr lang="en-US" altLang="en-US" sz="1600" dirty="0" smtClean="0"/>
              <a:t>1991</a:t>
            </a:r>
            <a:endParaRPr lang="en-US" altLang="en-US" sz="1600" dirty="0" smtClean="0"/>
          </a:p>
          <a:p>
            <a:r>
              <a:rPr lang="en-US" sz="1600" dirty="0" smtClean="0"/>
              <a:t>When you’re NBA Rookie of the Year in </a:t>
            </a:r>
            <a:r>
              <a:rPr lang="en-US" sz="1600" dirty="0" smtClean="0"/>
              <a:t>1991, </a:t>
            </a:r>
            <a:r>
              <a:rPr lang="en-US" sz="1600" dirty="0" smtClean="0"/>
              <a:t>you sign contract extensions and earn $91M in 16 </a:t>
            </a:r>
            <a:r>
              <a:rPr lang="en-US" sz="1600" dirty="0" smtClean="0"/>
              <a:t>years</a:t>
            </a:r>
            <a:endParaRPr lang="en-US" sz="1600" dirty="0" smtClean="0"/>
          </a:p>
          <a:p>
            <a:r>
              <a:rPr lang="en-US" sz="1600" dirty="0" smtClean="0"/>
              <a:t>When you earn $91M in 16 </a:t>
            </a:r>
            <a:r>
              <a:rPr lang="en-US" sz="1600" dirty="0" smtClean="0"/>
              <a:t>years, </a:t>
            </a:r>
            <a:r>
              <a:rPr lang="en-US" sz="1600" dirty="0" smtClean="0"/>
              <a:t>you think the good times will last </a:t>
            </a:r>
            <a:r>
              <a:rPr lang="en-US" sz="1600" dirty="0" smtClean="0"/>
              <a:t>forever</a:t>
            </a:r>
            <a:endParaRPr lang="en-US" sz="1600" dirty="0" smtClean="0"/>
          </a:p>
          <a:p>
            <a:r>
              <a:rPr lang="en-US" sz="1600" dirty="0" smtClean="0"/>
              <a:t>When you think the good times will last forever, you have an enormous posse and invest in things like downtown Detroit real </a:t>
            </a:r>
            <a:r>
              <a:rPr lang="en-US" sz="1600" dirty="0" smtClean="0"/>
              <a:t>estate</a:t>
            </a:r>
            <a:endParaRPr lang="en-US" sz="1600" dirty="0" smtClean="0"/>
          </a:p>
          <a:p>
            <a:r>
              <a:rPr lang="en-US" sz="1600" dirty="0" smtClean="0"/>
              <a:t>When you </a:t>
            </a:r>
            <a:r>
              <a:rPr lang="en-US" sz="1600" dirty="0"/>
              <a:t>have an enormous posse and invest in things like downtown Detroit real </a:t>
            </a:r>
            <a:r>
              <a:rPr lang="en-US" sz="1600" dirty="0" smtClean="0"/>
              <a:t>estate you eventually file chapter 7 </a:t>
            </a:r>
            <a:r>
              <a:rPr lang="en-US" sz="1600" dirty="0" smtClean="0"/>
              <a:t>bankruptcy</a:t>
            </a:r>
            <a:endParaRPr lang="en-US" sz="1600" dirty="0" smtClean="0"/>
          </a:p>
          <a:p>
            <a:r>
              <a:rPr lang="en-US" sz="1600" dirty="0" smtClean="0"/>
              <a:t>And when you </a:t>
            </a:r>
            <a:r>
              <a:rPr lang="en-US" sz="1600" dirty="0"/>
              <a:t>file chapter 7 </a:t>
            </a:r>
            <a:r>
              <a:rPr lang="en-US" sz="1600" dirty="0" smtClean="0"/>
              <a:t>bankruptcy, you </a:t>
            </a:r>
            <a:r>
              <a:rPr lang="en-US" sz="1600" dirty="0" smtClean="0"/>
              <a:t>spend your retirement winters in Syracuse trudging through 120 inches of snow to attend Syracuse University basketball games and eat dinner with people you hardly know and don’t like because they pick up the </a:t>
            </a:r>
            <a:r>
              <a:rPr lang="en-US" sz="1600" dirty="0" smtClean="0"/>
              <a:t>tab</a:t>
            </a:r>
            <a:endParaRPr lang="en-US" sz="1600" dirty="0"/>
          </a:p>
          <a:p>
            <a:r>
              <a:rPr lang="en-US" sz="1600" dirty="0" smtClean="0"/>
              <a:t>Don’t spend </a:t>
            </a:r>
            <a:r>
              <a:rPr lang="en-US" sz="1600" dirty="0"/>
              <a:t>your retirement winters in Syracuse trudging through 120 inches of snow to attend Syracuse University </a:t>
            </a:r>
            <a:r>
              <a:rPr lang="en-US" sz="1600" dirty="0" smtClean="0"/>
              <a:t>basketball </a:t>
            </a:r>
            <a:r>
              <a:rPr lang="en-US" sz="1600" dirty="0"/>
              <a:t>games and </a:t>
            </a:r>
            <a:r>
              <a:rPr lang="en-US" sz="1600" dirty="0" smtClean="0"/>
              <a:t>eat </a:t>
            </a:r>
            <a:r>
              <a:rPr lang="en-US" sz="1600" dirty="0"/>
              <a:t>dinner with people you hardly know and don’t like because they pick up the </a:t>
            </a:r>
            <a:r>
              <a:rPr lang="en-US" sz="1600" dirty="0" smtClean="0"/>
              <a:t>tab…save </a:t>
            </a:r>
            <a:r>
              <a:rPr lang="en-US" sz="1600" dirty="0" smtClean="0"/>
              <a:t>more for </a:t>
            </a:r>
            <a:r>
              <a:rPr lang="en-US" sz="1600" dirty="0" smtClean="0"/>
              <a:t>retirement</a:t>
            </a:r>
            <a:endParaRPr lang="en-US" sz="1600" dirty="0"/>
          </a:p>
          <a:p>
            <a:endParaRPr lang="en-US" sz="1600" dirty="0"/>
          </a:p>
        </p:txBody>
      </p:sp>
      <p:sp>
        <p:nvSpPr>
          <p:cNvPr id="27653" name="Titel 16"/>
          <p:cNvSpPr>
            <a:spLocks noGrp="1"/>
          </p:cNvSpPr>
          <p:nvPr>
            <p:ph type="title"/>
          </p:nvPr>
        </p:nvSpPr>
        <p:spPr bwMode="auto">
          <a:xfrm>
            <a:off x="413773" y="294711"/>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t>With Apologies </a:t>
            </a:r>
            <a:r>
              <a:rPr lang="en-US" altLang="en-US" dirty="0" smtClean="0"/>
              <a:t/>
            </a:r>
            <a:br>
              <a:rPr lang="en-US" altLang="en-US" dirty="0" smtClean="0"/>
            </a:br>
            <a:r>
              <a:rPr lang="en-US" altLang="en-US" dirty="0" smtClean="0"/>
              <a:t>to </a:t>
            </a:r>
            <a:r>
              <a:rPr lang="en-US" altLang="en-US" dirty="0" smtClean="0"/>
              <a:t>Derrick Coleman…</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3</a:t>
            </a:r>
          </a:p>
          <a:p>
            <a:pPr algn="r">
              <a:defRPr/>
            </a:pPr>
            <a:endParaRPr lang="da-DK" sz="9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737" y="257755"/>
            <a:ext cx="1828800" cy="12730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575187" y="2169242"/>
            <a:ext cx="8229600" cy="3573463"/>
          </a:xfrm>
        </p:spPr>
        <p:txBody>
          <a:bodyPr/>
          <a:lstStyle/>
          <a:p>
            <a:r>
              <a:rPr lang="en-US" altLang="en-US" sz="1600" dirty="0"/>
              <a:t>Employee contributions: Pre-tax, Roth and rollover</a:t>
            </a:r>
          </a:p>
          <a:p>
            <a:r>
              <a:rPr lang="en-US" altLang="en-US" sz="1600" dirty="0"/>
              <a:t>Employer contributions made on pre-tax basis (current deduction, no Social Security, Medicare or Unemployment taxes)</a:t>
            </a:r>
          </a:p>
          <a:p>
            <a:r>
              <a:rPr lang="en-US" altLang="en-US" sz="1600" dirty="0"/>
              <a:t>Tax-deferred buildup (the “snowball effect”); many plans offer participant choice in investments</a:t>
            </a:r>
          </a:p>
          <a:p>
            <a:r>
              <a:rPr lang="en-US" altLang="en-US" sz="1600" dirty="0"/>
              <a:t>At retirement age, can roll to an IRA or withdraw gradually</a:t>
            </a:r>
          </a:p>
          <a:p>
            <a:r>
              <a:rPr lang="en-US" altLang="en-US" sz="1600" dirty="0"/>
              <a:t>Taxed as funds are </a:t>
            </a:r>
            <a:r>
              <a:rPr lang="en-US" altLang="en-US" sz="1600" dirty="0" smtClean="0"/>
              <a:t>withdrawn and in state of residence…hopefully </a:t>
            </a:r>
            <a:r>
              <a:rPr lang="en-US" altLang="en-US" sz="1600" dirty="0"/>
              <a:t>when participant is </a:t>
            </a:r>
            <a:r>
              <a:rPr lang="en-US" altLang="en-US" sz="1600" dirty="0" smtClean="0"/>
              <a:t>in a </a:t>
            </a:r>
            <a:r>
              <a:rPr lang="en-US" altLang="en-US" sz="1600" dirty="0"/>
              <a:t>lower </a:t>
            </a:r>
            <a:r>
              <a:rPr lang="en-US" altLang="en-US" sz="1600" dirty="0" smtClean="0"/>
              <a:t>Federal tax bracket and/or has moved to one of the seven states with no income tax</a:t>
            </a:r>
            <a:endParaRPr lang="en-US" altLang="en-US" sz="1600" dirty="0"/>
          </a:p>
          <a:p>
            <a:r>
              <a:rPr lang="en-US" altLang="en-US" sz="1600" dirty="0"/>
              <a:t>Held in Trust, outside reach of creditors and subject to ERISA protection (401(a), 401(k), ERISA 403(b), etc.)</a:t>
            </a:r>
          </a:p>
          <a:p>
            <a:r>
              <a:rPr lang="en-US" altLang="en-US" sz="1600" dirty="0"/>
              <a:t>When constructed properly, QRPs can be essential financial planning tools both for employees AND for business owners</a:t>
            </a:r>
          </a:p>
          <a:p>
            <a:endParaRPr lang="en-US" dirty="0"/>
          </a:p>
        </p:txBody>
      </p:sp>
      <p:sp>
        <p:nvSpPr>
          <p:cNvPr id="27653" name="Titel 16"/>
          <p:cNvSpPr>
            <a:spLocks noGrp="1"/>
          </p:cNvSpPr>
          <p:nvPr>
            <p:ph type="title"/>
          </p:nvPr>
        </p:nvSpPr>
        <p:spPr bwMode="auto">
          <a:xfrm>
            <a:off x="369528" y="309460"/>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Retirement </a:t>
            </a:r>
            <a:r>
              <a:rPr lang="en-US" altLang="en-US" dirty="0" smtClean="0"/>
              <a:t>Plans…</a:t>
            </a:r>
            <a:br>
              <a:rPr lang="en-US" altLang="en-US" dirty="0" smtClean="0"/>
            </a:br>
            <a:r>
              <a:rPr lang="en-US" altLang="en-US" dirty="0" smtClean="0"/>
              <a:t>Setting </a:t>
            </a:r>
            <a:r>
              <a:rPr lang="en-US" altLang="en-US" dirty="0"/>
              <a:t>the Table</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3</a:t>
            </a:r>
          </a:p>
          <a:p>
            <a:pPr algn="r">
              <a:defRPr/>
            </a:pPr>
            <a:endParaRPr lang="da-DK" sz="900" dirty="0"/>
          </a:p>
        </p:txBody>
      </p:sp>
    </p:spTree>
    <p:extLst>
      <p:ext uri="{BB962C8B-B14F-4D97-AF65-F5344CB8AC3E}">
        <p14:creationId xmlns:p14="http://schemas.microsoft.com/office/powerpoint/2010/main" val="109153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57200" y="2213487"/>
            <a:ext cx="8229600" cy="3949188"/>
          </a:xfrm>
        </p:spPr>
        <p:txBody>
          <a:bodyPr/>
          <a:lstStyle/>
          <a:p>
            <a:r>
              <a:rPr lang="en-US" altLang="en-US" sz="2400" dirty="0"/>
              <a:t>When employer contributions are made to a qualified </a:t>
            </a:r>
            <a:r>
              <a:rPr lang="en-US" altLang="en-US" sz="2400" dirty="0" smtClean="0"/>
              <a:t>retirement plan (QRP), </a:t>
            </a:r>
            <a:r>
              <a:rPr lang="en-US" altLang="en-US" sz="2400" dirty="0"/>
              <a:t>you are essentially taking earnings that would otherwise be taxed to </a:t>
            </a:r>
            <a:r>
              <a:rPr lang="en-US" altLang="en-US" sz="2400" dirty="0" smtClean="0"/>
              <a:t>owners(s)/partners </a:t>
            </a:r>
            <a:r>
              <a:rPr lang="en-US" altLang="en-US" sz="2400" dirty="0"/>
              <a:t>or paid to employees as taxable wages and transferring them directly to a QRP:</a:t>
            </a:r>
          </a:p>
          <a:p>
            <a:pPr lvl="1"/>
            <a:r>
              <a:rPr lang="en-US" altLang="en-US" sz="2000" dirty="0"/>
              <a:t>Social Security tax avoided (EE and ER)</a:t>
            </a:r>
          </a:p>
          <a:p>
            <a:pPr lvl="1"/>
            <a:r>
              <a:rPr lang="en-US" altLang="en-US" sz="2000" dirty="0"/>
              <a:t>Medicare Tax avoided (EE and ER)</a:t>
            </a:r>
          </a:p>
          <a:p>
            <a:pPr lvl="1"/>
            <a:r>
              <a:rPr lang="en-US" altLang="en-US" sz="2000" dirty="0"/>
              <a:t>Unemployment Insurance Tax avoided (EE and ER)</a:t>
            </a:r>
          </a:p>
          <a:p>
            <a:pPr lvl="1"/>
            <a:r>
              <a:rPr lang="en-US" altLang="en-US" sz="2000" dirty="0"/>
              <a:t>Federal income taxes are deferred</a:t>
            </a:r>
          </a:p>
          <a:p>
            <a:pPr lvl="1"/>
            <a:r>
              <a:rPr lang="en-US" altLang="en-US" sz="2000" dirty="0"/>
              <a:t>State income taxes are deferred (all states except PA)</a:t>
            </a:r>
          </a:p>
        </p:txBody>
      </p:sp>
      <p:sp>
        <p:nvSpPr>
          <p:cNvPr id="27653" name="Titel 16"/>
          <p:cNvSpPr>
            <a:spLocks noGrp="1"/>
          </p:cNvSpPr>
          <p:nvPr>
            <p:ph type="title"/>
          </p:nvPr>
        </p:nvSpPr>
        <p:spPr bwMode="auto">
          <a:xfrm>
            <a:off x="266287" y="353709"/>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The “qualified plan wealth transfer” concept</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a:t>4</a:t>
            </a:r>
            <a:endParaRPr lang="da-DK" sz="900" dirty="0" smtClean="0"/>
          </a:p>
          <a:p>
            <a:pPr algn="r">
              <a:defRPr/>
            </a:pPr>
            <a:endParaRPr lang="da-DK" sz="900" dirty="0"/>
          </a:p>
        </p:txBody>
      </p:sp>
    </p:spTree>
    <p:extLst>
      <p:ext uri="{BB962C8B-B14F-4D97-AF65-F5344CB8AC3E}">
        <p14:creationId xmlns:p14="http://schemas.microsoft.com/office/powerpoint/2010/main" val="71976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71949" y="2021758"/>
            <a:ext cx="8229600" cy="4499692"/>
          </a:xfrm>
        </p:spPr>
        <p:txBody>
          <a:bodyPr/>
          <a:lstStyle/>
          <a:p>
            <a:r>
              <a:rPr lang="en-US" altLang="en-US" sz="2400" dirty="0" smtClean="0"/>
              <a:t>In a </a:t>
            </a:r>
            <a:r>
              <a:rPr lang="en-US" altLang="en-US" sz="2400" dirty="0"/>
              <a:t>low interest rate environment, one will need a larger pool of assets to provide the same retirement </a:t>
            </a:r>
            <a:r>
              <a:rPr lang="en-US" altLang="en-US" sz="2400" dirty="0" smtClean="0"/>
              <a:t>income</a:t>
            </a:r>
            <a:endParaRPr lang="en-US" altLang="en-US" sz="2400" dirty="0"/>
          </a:p>
          <a:p>
            <a:r>
              <a:rPr lang="en-US" altLang="en-US" sz="2400" dirty="0"/>
              <a:t>To provide retirement income at age 62 of $100,000 per year to a married couple, one will need to accumulate about $</a:t>
            </a:r>
            <a:r>
              <a:rPr lang="en-US" altLang="en-US" sz="2400" dirty="0" smtClean="0"/>
              <a:t>1.8M…and </a:t>
            </a:r>
            <a:r>
              <a:rPr lang="en-US" altLang="en-US" sz="2400" dirty="0"/>
              <a:t>that’s if one buys an annuity.  If one wants to draw down at a rate of 5% per year and preserve principal, then one needs $2M to provide $100,000 of annual </a:t>
            </a:r>
            <a:r>
              <a:rPr lang="en-US" altLang="en-US" sz="2400" dirty="0" smtClean="0"/>
              <a:t>income</a:t>
            </a:r>
            <a:endParaRPr lang="en-US" altLang="en-US" sz="2400" dirty="0"/>
          </a:p>
          <a:p>
            <a:r>
              <a:rPr lang="en-US" altLang="en-US" sz="2400" dirty="0"/>
              <a:t>Some advocate a </a:t>
            </a:r>
            <a:r>
              <a:rPr lang="en-US" altLang="en-US" sz="2400" dirty="0" smtClean="0"/>
              <a:t>draw-down </a:t>
            </a:r>
            <a:r>
              <a:rPr lang="en-US" altLang="en-US" sz="2400" dirty="0"/>
              <a:t>rate of 4%....meaning one would need $2.5M to produce $100,000 of annual </a:t>
            </a:r>
            <a:r>
              <a:rPr lang="en-US" altLang="en-US" sz="2400" dirty="0" smtClean="0"/>
              <a:t>income</a:t>
            </a:r>
            <a:endParaRPr lang="en-US" altLang="en-US" sz="2400" dirty="0"/>
          </a:p>
          <a:p>
            <a:r>
              <a:rPr lang="en-US" altLang="en-US" sz="2400" b="1" dirty="0"/>
              <a:t>How many employees/business owners are “on target” for their retirement income goals?</a:t>
            </a:r>
          </a:p>
          <a:p>
            <a:endParaRPr lang="en-US" altLang="en-US" sz="1600" dirty="0"/>
          </a:p>
          <a:p>
            <a:endParaRPr lang="en-US" dirty="0"/>
          </a:p>
        </p:txBody>
      </p:sp>
      <p:sp>
        <p:nvSpPr>
          <p:cNvPr id="27653" name="Titel 16"/>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Retirement Income Issues</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5</a:t>
            </a:r>
          </a:p>
          <a:p>
            <a:pPr algn="r">
              <a:defRPr/>
            </a:pPr>
            <a:endParaRPr lang="da-DK" sz="900" dirty="0"/>
          </a:p>
        </p:txBody>
      </p:sp>
    </p:spTree>
    <p:extLst>
      <p:ext uri="{BB962C8B-B14F-4D97-AF65-F5344CB8AC3E}">
        <p14:creationId xmlns:p14="http://schemas.microsoft.com/office/powerpoint/2010/main" val="304597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471949" y="2110249"/>
            <a:ext cx="8229600" cy="4411201"/>
          </a:xfrm>
        </p:spPr>
        <p:txBody>
          <a:bodyPr/>
          <a:lstStyle/>
          <a:p>
            <a:r>
              <a:rPr lang="en-US" altLang="en-US" sz="2400" dirty="0"/>
              <a:t>If an employee is receiving maximum DC plan contributions of $</a:t>
            </a:r>
            <a:r>
              <a:rPr lang="en-US" altLang="en-US" sz="2400" dirty="0" smtClean="0"/>
              <a:t>52,000 </a:t>
            </a:r>
            <a:r>
              <a:rPr lang="en-US" altLang="en-US" sz="2400" dirty="0"/>
              <a:t>in </a:t>
            </a:r>
            <a:r>
              <a:rPr lang="en-US" altLang="en-US" sz="2400" dirty="0" smtClean="0"/>
              <a:t>2014, </a:t>
            </a:r>
            <a:r>
              <a:rPr lang="en-US" altLang="en-US" sz="2400" dirty="0"/>
              <a:t>and earns annual investment returns of 7%, it will take more than 17 years to accumulate $</a:t>
            </a:r>
            <a:r>
              <a:rPr lang="en-US" altLang="en-US" sz="2400" dirty="0" smtClean="0"/>
              <a:t>1.8M</a:t>
            </a:r>
            <a:r>
              <a:rPr lang="en-US" altLang="en-US" sz="2400" dirty="0"/>
              <a:t>, or 19 years to accumulate $</a:t>
            </a:r>
            <a:r>
              <a:rPr lang="en-US" altLang="en-US" sz="2400" dirty="0" smtClean="0"/>
              <a:t>2M</a:t>
            </a:r>
            <a:endParaRPr lang="en-US" altLang="en-US" sz="2400" dirty="0"/>
          </a:p>
          <a:p>
            <a:r>
              <a:rPr lang="en-US" altLang="en-US" sz="2400" dirty="0"/>
              <a:t>If </a:t>
            </a:r>
            <a:r>
              <a:rPr lang="en-US" altLang="en-US" sz="2400" dirty="0" smtClean="0"/>
              <a:t>a business owner is </a:t>
            </a:r>
            <a:r>
              <a:rPr lang="en-US" altLang="en-US" sz="2400" dirty="0"/>
              <a:t>over age 50, there is not enough time to accumulate a large enough balance in a 401(k) plan </a:t>
            </a:r>
            <a:r>
              <a:rPr lang="en-US" altLang="en-US" sz="2400" dirty="0" smtClean="0"/>
              <a:t>alone</a:t>
            </a:r>
            <a:endParaRPr lang="en-US" altLang="en-US" sz="2400" dirty="0"/>
          </a:p>
          <a:p>
            <a:r>
              <a:rPr lang="en-US" altLang="en-US" sz="2400" dirty="0"/>
              <a:t>How can </a:t>
            </a:r>
            <a:r>
              <a:rPr lang="en-US" altLang="en-US" sz="2400" dirty="0" err="1" smtClean="0"/>
              <a:t>can</a:t>
            </a:r>
            <a:r>
              <a:rPr lang="en-US" altLang="en-US" sz="2400" dirty="0" smtClean="0"/>
              <a:t> </a:t>
            </a:r>
            <a:r>
              <a:rPr lang="en-US" altLang="en-US" sz="2400" dirty="0"/>
              <a:t>business </a:t>
            </a:r>
            <a:r>
              <a:rPr lang="en-US" altLang="en-US" sz="2400" dirty="0" smtClean="0"/>
              <a:t>owners </a:t>
            </a:r>
            <a:r>
              <a:rPr lang="en-US" altLang="en-US" sz="2400" dirty="0"/>
              <a:t>get to </a:t>
            </a:r>
            <a:r>
              <a:rPr lang="en-US" altLang="en-US" sz="2400" dirty="0" smtClean="0"/>
              <a:t>their goals faster</a:t>
            </a:r>
            <a:r>
              <a:rPr lang="en-US" altLang="en-US" sz="2400" dirty="0"/>
              <a:t>?  </a:t>
            </a:r>
          </a:p>
          <a:p>
            <a:pPr lvl="1"/>
            <a:r>
              <a:rPr lang="en-US" altLang="en-US" sz="2000" dirty="0"/>
              <a:t>T</a:t>
            </a:r>
            <a:r>
              <a:rPr lang="en-US" altLang="en-US" sz="2000" dirty="0" smtClean="0"/>
              <a:t>ake </a:t>
            </a:r>
            <a:r>
              <a:rPr lang="en-US" altLang="en-US" sz="2000" dirty="0"/>
              <a:t>more investment risk, or </a:t>
            </a:r>
          </a:p>
          <a:p>
            <a:pPr lvl="1"/>
            <a:r>
              <a:rPr lang="en-US" altLang="en-US" sz="2000" dirty="0" smtClean="0"/>
              <a:t>Increase </a:t>
            </a:r>
            <a:r>
              <a:rPr lang="en-US" altLang="en-US" sz="2000" dirty="0"/>
              <a:t>contributions</a:t>
            </a:r>
          </a:p>
          <a:p>
            <a:r>
              <a:rPr lang="en-US" altLang="en-US" sz="2400" dirty="0"/>
              <a:t>A defined benefit plan </a:t>
            </a:r>
            <a:r>
              <a:rPr lang="en-US" altLang="en-US" sz="2400" b="1" dirty="0"/>
              <a:t>allows a much greater amount to be contributed on a tax-deferred basis </a:t>
            </a:r>
            <a:r>
              <a:rPr lang="en-US" altLang="en-US" sz="2400" dirty="0"/>
              <a:t>than a DC plan alone.</a:t>
            </a:r>
          </a:p>
          <a:p>
            <a:endParaRPr lang="en-US" altLang="en-US" sz="1600" dirty="0"/>
          </a:p>
          <a:p>
            <a:endParaRPr lang="en-US" dirty="0"/>
          </a:p>
        </p:txBody>
      </p:sp>
      <p:sp>
        <p:nvSpPr>
          <p:cNvPr id="27653" name="Titel 16"/>
          <p:cNvSpPr>
            <a:spLocks noGrp="1"/>
          </p:cNvSpPr>
          <p:nvPr>
            <p:ph type="title"/>
          </p:nvPr>
        </p:nvSpPr>
        <p:spPr bwMode="auto">
          <a:xfrm>
            <a:off x="458018" y="545434"/>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Retirement Income Issues</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6</a:t>
            </a:r>
          </a:p>
          <a:p>
            <a:pPr algn="r">
              <a:defRPr/>
            </a:pPr>
            <a:endParaRPr lang="da-DK" sz="900" dirty="0"/>
          </a:p>
        </p:txBody>
      </p:sp>
    </p:spTree>
    <p:extLst>
      <p:ext uri="{BB962C8B-B14F-4D97-AF65-F5344CB8AC3E}">
        <p14:creationId xmlns:p14="http://schemas.microsoft.com/office/powerpoint/2010/main" val="10442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Grp="1" noChangeArrowheads="1"/>
          </p:cNvSpPr>
          <p:nvPr>
            <p:ph type="title"/>
          </p:nvPr>
        </p:nvSpPr>
        <p:spPr bwMode="gray">
          <a:xfrm>
            <a:off x="428522" y="515937"/>
            <a:ext cx="6203389" cy="1042987"/>
          </a:xfrm>
          <a:prstGeom prst="rect">
            <a:avLst/>
          </a:prstGeom>
          <a:noFill/>
          <a:ln w="9525">
            <a:noFill/>
            <a:miter lim="800000"/>
            <a:headEnd/>
            <a:tailEnd/>
          </a:ln>
        </p:spPr>
        <p:txBody>
          <a:bodyPr lIns="0" rIns="0" anchor="ctr"/>
          <a:lstStyle/>
          <a:p>
            <a:pPr defTabSz="914400" eaLnBrk="0" hangingPunct="0">
              <a:lnSpc>
                <a:spcPct val="95000"/>
              </a:lnSpc>
            </a:pPr>
            <a:r>
              <a:rPr lang="en-US" altLang="en-US" dirty="0" smtClean="0">
                <a:solidFill>
                  <a:schemeClr val="bg1"/>
                </a:solidFill>
              </a:rPr>
              <a:t>DC vs. DB </a:t>
            </a:r>
            <a:r>
              <a:rPr lang="en-US" altLang="en-US" dirty="0" smtClean="0">
                <a:solidFill>
                  <a:schemeClr val="bg1"/>
                </a:solidFill>
              </a:rPr>
              <a:t>Plans</a:t>
            </a:r>
            <a:endParaRPr lang="en-US" dirty="0">
              <a:solidFill>
                <a:schemeClr val="bg1"/>
              </a:solidFill>
            </a:endParaRPr>
          </a:p>
        </p:txBody>
      </p:sp>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pPr lvl="2">
              <a:defRPr/>
            </a:pPr>
            <a:endParaRPr lang="da-DK" sz="1200" dirty="0" smtClean="0"/>
          </a:p>
          <a:p>
            <a:pPr lvl="2">
              <a:defRPr/>
            </a:pPr>
            <a:r>
              <a:rPr lang="da-DK" sz="900" dirty="0" smtClean="0"/>
              <a:t>7</a:t>
            </a:r>
            <a:endParaRPr lang="da-DK" sz="900" dirty="0"/>
          </a:p>
        </p:txBody>
      </p:sp>
      <p:graphicFrame>
        <p:nvGraphicFramePr>
          <p:cNvPr id="3" name="Diagram 2"/>
          <p:cNvGraphicFramePr/>
          <p:nvPr>
            <p:extLst>
              <p:ext uri="{D42A27DB-BD31-4B8C-83A1-F6EECF244321}">
                <p14:modId xmlns:p14="http://schemas.microsoft.com/office/powerpoint/2010/main" val="1490964717"/>
              </p:ext>
            </p:extLst>
          </p:nvPr>
        </p:nvGraphicFramePr>
        <p:xfrm>
          <a:off x="746760" y="1489784"/>
          <a:ext cx="7650480" cy="536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02891" y="1777496"/>
            <a:ext cx="693174" cy="646331"/>
          </a:xfrm>
          <a:prstGeom prst="rect">
            <a:avLst/>
          </a:prstGeom>
          <a:noFill/>
        </p:spPr>
        <p:txBody>
          <a:bodyPr wrap="square" rtlCol="0">
            <a:spAutoFit/>
          </a:bodyPr>
          <a:lstStyle/>
          <a:p>
            <a:r>
              <a:rPr lang="en-US" b="1" dirty="0" smtClean="0">
                <a:latin typeface="+mj-lt"/>
              </a:rPr>
              <a:t>DC Plans</a:t>
            </a:r>
            <a:endParaRPr lang="en-US" b="1" dirty="0">
              <a:latin typeface="+mj-lt"/>
            </a:endParaRPr>
          </a:p>
        </p:txBody>
      </p:sp>
      <p:sp>
        <p:nvSpPr>
          <p:cNvPr id="10" name="TextBox 9"/>
          <p:cNvSpPr txBox="1"/>
          <p:nvPr/>
        </p:nvSpPr>
        <p:spPr>
          <a:xfrm>
            <a:off x="5025933" y="1774231"/>
            <a:ext cx="817869" cy="646331"/>
          </a:xfrm>
          <a:prstGeom prst="rect">
            <a:avLst/>
          </a:prstGeom>
          <a:noFill/>
        </p:spPr>
        <p:txBody>
          <a:bodyPr wrap="square" rtlCol="0">
            <a:spAutoFit/>
          </a:bodyPr>
          <a:lstStyle/>
          <a:p>
            <a:r>
              <a:rPr lang="en-US" b="1" dirty="0" smtClean="0">
                <a:latin typeface="+mj-lt"/>
              </a:rPr>
              <a:t>DB Plans</a:t>
            </a:r>
            <a:endParaRPr lang="en-US" b="1" dirty="0">
              <a:latin typeface="+mj-lt"/>
            </a:endParaRPr>
          </a:p>
        </p:txBody>
      </p:sp>
    </p:spTree>
    <p:extLst>
      <p:ext uri="{BB962C8B-B14F-4D97-AF65-F5344CB8AC3E}">
        <p14:creationId xmlns:p14="http://schemas.microsoft.com/office/powerpoint/2010/main" val="2642614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endParaRPr lang="en-US" sz="1200" dirty="0">
              <a:solidFill>
                <a:srgbClr val="171717"/>
              </a:solidFill>
            </a:endParaRPr>
          </a:p>
        </p:txBody>
      </p:sp>
      <p:sp>
        <p:nvSpPr>
          <p:cNvPr id="3" name="Content Placeholder 2"/>
          <p:cNvSpPr>
            <a:spLocks noGrp="1"/>
          </p:cNvSpPr>
          <p:nvPr>
            <p:ph idx="1"/>
          </p:nvPr>
        </p:nvSpPr>
        <p:spPr>
          <a:xfrm>
            <a:off x="73752" y="2611692"/>
            <a:ext cx="8229600" cy="3573463"/>
          </a:xfrm>
        </p:spPr>
        <p:txBody>
          <a:bodyPr/>
          <a:lstStyle/>
          <a:p>
            <a:pPr marL="0" lvl="0" indent="0" defTabSz="914400" eaLnBrk="0" hangingPunct="0">
              <a:spcBef>
                <a:spcPct val="0"/>
              </a:spcBef>
              <a:buNone/>
              <a:defRPr/>
            </a:pPr>
            <a:r>
              <a:rPr lang="en-US" dirty="0" smtClean="0"/>
              <a:t>      </a:t>
            </a:r>
          </a:p>
          <a:p>
            <a:pPr marL="0" lvl="0" indent="0" defTabSz="914400" eaLnBrk="0" hangingPunct="0">
              <a:spcBef>
                <a:spcPct val="0"/>
              </a:spcBef>
              <a:buNone/>
              <a:defRPr/>
            </a:pPr>
            <a:r>
              <a:rPr lang="en-US" sz="1800" b="1" dirty="0">
                <a:solidFill>
                  <a:srgbClr val="081D58"/>
                </a:solidFill>
                <a:latin typeface="Calibri"/>
                <a:cs typeface="Calibri" pitchFamily="34" charset="0"/>
              </a:rPr>
              <a:t> </a:t>
            </a:r>
            <a:r>
              <a:rPr lang="en-US" sz="1800" b="1" dirty="0" smtClean="0">
                <a:solidFill>
                  <a:srgbClr val="081D58"/>
                </a:solidFill>
                <a:latin typeface="Calibri"/>
                <a:cs typeface="Calibri" pitchFamily="34" charset="0"/>
              </a:rPr>
              <a:t>           Up</a:t>
            </a:r>
            <a:r>
              <a:rPr lang="en-US" sz="1800" b="1" dirty="0" smtClean="0">
                <a:solidFill>
                  <a:srgbClr val="081D58"/>
                </a:solidFill>
                <a:latin typeface="Calibri"/>
              </a:rPr>
              <a:t> </a:t>
            </a:r>
            <a:r>
              <a:rPr lang="en-US" sz="1800" b="1" dirty="0">
                <a:solidFill>
                  <a:srgbClr val="081D58"/>
                </a:solidFill>
                <a:latin typeface="Calibri"/>
              </a:rPr>
              <a:t>to $52,000 + $5,500,</a:t>
            </a:r>
            <a:br>
              <a:rPr lang="en-US" sz="1800" b="1" dirty="0">
                <a:solidFill>
                  <a:srgbClr val="081D58"/>
                </a:solidFill>
                <a:latin typeface="Calibri"/>
              </a:rPr>
            </a:br>
            <a:r>
              <a:rPr lang="en-US" sz="1800" b="1" dirty="0" smtClean="0">
                <a:solidFill>
                  <a:srgbClr val="081D58"/>
                </a:solidFill>
                <a:latin typeface="Calibri"/>
              </a:rPr>
              <a:t>        </a:t>
            </a:r>
            <a:r>
              <a:rPr lang="en-US" sz="1800" b="1" i="1" dirty="0" smtClean="0">
                <a:solidFill>
                  <a:srgbClr val="081D58"/>
                </a:solidFill>
                <a:latin typeface="Calibri"/>
              </a:rPr>
              <a:t>plus</a:t>
            </a:r>
            <a:r>
              <a:rPr lang="en-US" sz="1800" b="1" dirty="0" smtClean="0">
                <a:solidFill>
                  <a:srgbClr val="081D58"/>
                </a:solidFill>
                <a:latin typeface="Calibri"/>
              </a:rPr>
              <a:t> </a:t>
            </a:r>
            <a:r>
              <a:rPr lang="en-US" sz="1800" b="1" dirty="0">
                <a:solidFill>
                  <a:srgbClr val="081D58"/>
                </a:solidFill>
                <a:latin typeface="Calibri"/>
              </a:rPr>
              <a:t>DB limit </a:t>
            </a:r>
            <a:r>
              <a:rPr lang="en-US" sz="1800" b="1" dirty="0" smtClean="0">
                <a:solidFill>
                  <a:srgbClr val="081D58"/>
                </a:solidFill>
                <a:latin typeface="Calibri"/>
              </a:rPr>
              <a:t>($</a:t>
            </a:r>
            <a:r>
              <a:rPr lang="en-US" sz="1800" b="1" dirty="0">
                <a:solidFill>
                  <a:srgbClr val="081D58"/>
                </a:solidFill>
                <a:latin typeface="Calibri"/>
              </a:rPr>
              <a:t>5</a:t>
            </a:r>
            <a:r>
              <a:rPr lang="en-US" sz="1800" b="1" dirty="0" smtClean="0">
                <a:solidFill>
                  <a:srgbClr val="081D58"/>
                </a:solidFill>
                <a:latin typeface="Calibri"/>
              </a:rPr>
              <a:t>0K </a:t>
            </a:r>
            <a:r>
              <a:rPr lang="en-US" sz="1800" b="1" dirty="0">
                <a:solidFill>
                  <a:srgbClr val="081D58"/>
                </a:solidFill>
                <a:latin typeface="Calibri"/>
              </a:rPr>
              <a:t>- $</a:t>
            </a:r>
            <a:r>
              <a:rPr lang="en-US" sz="1800" b="1" dirty="0" smtClean="0">
                <a:solidFill>
                  <a:srgbClr val="081D58"/>
                </a:solidFill>
                <a:latin typeface="Calibri"/>
              </a:rPr>
              <a:t>261K)</a:t>
            </a:r>
            <a:endParaRPr lang="en-US" sz="1800" b="1" dirty="0">
              <a:solidFill>
                <a:srgbClr val="081D58"/>
              </a:solidFill>
              <a:latin typeface="Calibri"/>
            </a:endParaRPr>
          </a:p>
          <a:p>
            <a:pPr marL="0" lvl="0" indent="0" defTabSz="914400" eaLnBrk="0" hangingPunct="0">
              <a:spcBef>
                <a:spcPct val="0"/>
              </a:spcBef>
              <a:buNone/>
              <a:defRPr/>
            </a:pPr>
            <a:endParaRPr lang="en-US" sz="1800" b="1" dirty="0" smtClean="0">
              <a:solidFill>
                <a:srgbClr val="081D58"/>
              </a:solidFill>
              <a:latin typeface="Calibri"/>
              <a:cs typeface="Calibri" pitchFamily="34" charset="0"/>
            </a:endParaRPr>
          </a:p>
          <a:p>
            <a:pPr marL="0" lvl="0" indent="0" defTabSz="914400" eaLnBrk="0" hangingPunct="0">
              <a:spcBef>
                <a:spcPct val="0"/>
              </a:spcBef>
              <a:buNone/>
              <a:defRPr/>
            </a:pPr>
            <a:r>
              <a:rPr lang="en-US" sz="1800" b="1" dirty="0">
                <a:solidFill>
                  <a:srgbClr val="081D58"/>
                </a:solidFill>
                <a:latin typeface="Calibri"/>
                <a:cs typeface="Calibri" pitchFamily="34" charset="0"/>
              </a:rPr>
              <a:t> </a:t>
            </a:r>
            <a:r>
              <a:rPr lang="en-US" sz="1800" b="1" dirty="0" smtClean="0">
                <a:solidFill>
                  <a:srgbClr val="081D58"/>
                </a:solidFill>
                <a:latin typeface="Calibri"/>
                <a:cs typeface="Calibri" pitchFamily="34" charset="0"/>
              </a:rPr>
              <a:t>      Up</a:t>
            </a:r>
            <a:r>
              <a:rPr lang="en-US" sz="1800" b="1" dirty="0" smtClean="0">
                <a:solidFill>
                  <a:srgbClr val="081D58"/>
                </a:solidFill>
                <a:latin typeface="Calibri"/>
              </a:rPr>
              <a:t> </a:t>
            </a:r>
            <a:r>
              <a:rPr lang="en-US" sz="1800" b="1" dirty="0">
                <a:solidFill>
                  <a:srgbClr val="081D58"/>
                </a:solidFill>
                <a:latin typeface="Calibri"/>
              </a:rPr>
              <a:t>to $52,000 + $</a:t>
            </a:r>
            <a:r>
              <a:rPr lang="en-US" sz="1800" b="1" dirty="0" smtClean="0">
                <a:solidFill>
                  <a:srgbClr val="081D58"/>
                </a:solidFill>
                <a:latin typeface="Calibri"/>
              </a:rPr>
              <a:t>5,500</a:t>
            </a:r>
            <a:endParaRPr lang="en-US" sz="1800" b="1" dirty="0">
              <a:solidFill>
                <a:srgbClr val="081D58"/>
              </a:solidFill>
              <a:latin typeface="Calibri"/>
            </a:endParaRPr>
          </a:p>
          <a:p>
            <a:pPr marL="0" indent="0">
              <a:buNone/>
            </a:pPr>
            <a:endParaRPr lang="en-US" dirty="0"/>
          </a:p>
        </p:txBody>
      </p:sp>
      <p:sp>
        <p:nvSpPr>
          <p:cNvPr id="27653" name="Titel 16"/>
          <p:cNvSpPr>
            <a:spLocks noGrp="1"/>
          </p:cNvSpPr>
          <p:nvPr>
            <p:ph type="title"/>
          </p:nvPr>
        </p:nvSpPr>
        <p:spPr bwMode="auto">
          <a:xfrm>
            <a:off x="281035" y="353709"/>
            <a:ext cx="6203389" cy="1042987"/>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a:t>Climbing the Mountain of </a:t>
            </a:r>
            <a:r>
              <a:rPr lang="en-US" altLang="en-US" dirty="0" smtClean="0"/>
              <a:t>Tax Deferral Opportunities</a:t>
            </a:r>
            <a:endParaRPr lang="en-US" dirty="0" smtClean="0">
              <a:latin typeface="Arial" charset="0"/>
              <a:ea typeface="ＭＳ Ｐゴシック" charset="-128"/>
            </a:endParaRPr>
          </a:p>
        </p:txBody>
      </p:sp>
      <p:sp>
        <p:nvSpPr>
          <p:cNvPr id="2" name="Slide Number Placeholder 1"/>
          <p:cNvSpPr>
            <a:spLocks noGrp="1"/>
          </p:cNvSpPr>
          <p:nvPr>
            <p:ph type="sldNum" sz="quarter" idx="4294967295"/>
          </p:nvPr>
        </p:nvSpPr>
        <p:spPr>
          <a:xfrm>
            <a:off x="6859588" y="6430963"/>
            <a:ext cx="2284412" cy="276225"/>
          </a:xfrm>
          <a:prstGeom prst="rect">
            <a:avLst/>
          </a:prstGeom>
        </p:spPr>
        <p:txBody>
          <a:bodyPr/>
          <a:lstStyle/>
          <a:p>
            <a:pPr algn="r">
              <a:defRPr/>
            </a:pPr>
            <a:r>
              <a:rPr lang="da-DK" sz="900" dirty="0" smtClean="0"/>
              <a:t>8</a:t>
            </a:r>
          </a:p>
          <a:p>
            <a:pPr algn="r">
              <a:defRPr/>
            </a:pPr>
            <a:endParaRPr lang="da-DK" sz="900" dirty="0"/>
          </a:p>
        </p:txBody>
      </p:sp>
      <p:sp>
        <p:nvSpPr>
          <p:cNvPr id="9" name="Isosceles Triangle 10"/>
          <p:cNvSpPr>
            <a:spLocks noChangeArrowheads="1"/>
          </p:cNvSpPr>
          <p:nvPr/>
        </p:nvSpPr>
        <p:spPr bwMode="auto">
          <a:xfrm>
            <a:off x="925115" y="2190750"/>
            <a:ext cx="7627937" cy="3695700"/>
          </a:xfrm>
          <a:prstGeom prst="triangle">
            <a:avLst>
              <a:gd name="adj" fmla="val 50000"/>
            </a:avLst>
          </a:prstGeom>
          <a:gradFill rotWithShape="0">
            <a:gsLst>
              <a:gs pos="0">
                <a:srgbClr val="DDEBCF"/>
              </a:gs>
              <a:gs pos="50000">
                <a:srgbClr val="9CB86E"/>
              </a:gs>
              <a:gs pos="100000">
                <a:srgbClr val="156B13"/>
              </a:gs>
            </a:gsLst>
            <a:lin ang="5400000"/>
          </a:gradFill>
          <a:ln w="12700" algn="ctr">
            <a:solidFill>
              <a:srgbClr val="FFFFFF"/>
            </a:solidFill>
            <a:round/>
            <a:headEnd type="none" w="sm" len="sm"/>
            <a:tailEnd type="none" w="sm" len="sm"/>
          </a:ln>
        </p:spPr>
        <p:txBody>
          <a:bodyPr/>
          <a:lstStyle>
            <a:lvl1pPr>
              <a:defRPr b="1">
                <a:solidFill>
                  <a:srgbClr val="081D58"/>
                </a:solidFill>
                <a:latin typeface="Tw Cen MT Condensed Extra Bold" pitchFamily="34" charset="0"/>
              </a:defRPr>
            </a:lvl1pPr>
            <a:lvl2pPr marL="742950" indent="-285750">
              <a:defRPr b="1">
                <a:solidFill>
                  <a:srgbClr val="081D58"/>
                </a:solidFill>
                <a:latin typeface="Tw Cen MT Condensed Extra Bold" pitchFamily="34" charset="0"/>
              </a:defRPr>
            </a:lvl2pPr>
            <a:lvl3pPr marL="1143000" indent="-228600">
              <a:defRPr b="1">
                <a:solidFill>
                  <a:srgbClr val="081D58"/>
                </a:solidFill>
                <a:latin typeface="Tw Cen MT Condensed Extra Bold" pitchFamily="34" charset="0"/>
              </a:defRPr>
            </a:lvl3pPr>
            <a:lvl4pPr marL="1600200" indent="-228600">
              <a:defRPr b="1">
                <a:solidFill>
                  <a:srgbClr val="081D58"/>
                </a:solidFill>
                <a:latin typeface="Tw Cen MT Condensed Extra Bold" pitchFamily="34" charset="0"/>
              </a:defRPr>
            </a:lvl4pPr>
            <a:lvl5pPr marL="2057400" indent="-228600">
              <a:defRPr b="1">
                <a:solidFill>
                  <a:srgbClr val="081D58"/>
                </a:solidFill>
                <a:latin typeface="Tw Cen MT Condensed Extra Bold" pitchFamily="34" charset="0"/>
              </a:defRPr>
            </a:lvl5pPr>
            <a:lvl6pPr marL="2514600" indent="-228600" eaLnBrk="0" fontAlgn="base" hangingPunct="0">
              <a:spcBef>
                <a:spcPct val="0"/>
              </a:spcBef>
              <a:spcAft>
                <a:spcPct val="0"/>
              </a:spcAft>
              <a:defRPr b="1">
                <a:solidFill>
                  <a:srgbClr val="081D58"/>
                </a:solidFill>
                <a:latin typeface="Tw Cen MT Condensed Extra Bold" pitchFamily="34" charset="0"/>
              </a:defRPr>
            </a:lvl6pPr>
            <a:lvl7pPr marL="2971800" indent="-228600" eaLnBrk="0" fontAlgn="base" hangingPunct="0">
              <a:spcBef>
                <a:spcPct val="0"/>
              </a:spcBef>
              <a:spcAft>
                <a:spcPct val="0"/>
              </a:spcAft>
              <a:defRPr b="1">
                <a:solidFill>
                  <a:srgbClr val="081D58"/>
                </a:solidFill>
                <a:latin typeface="Tw Cen MT Condensed Extra Bold" pitchFamily="34" charset="0"/>
              </a:defRPr>
            </a:lvl7pPr>
            <a:lvl8pPr marL="3429000" indent="-228600" eaLnBrk="0" fontAlgn="base" hangingPunct="0">
              <a:spcBef>
                <a:spcPct val="0"/>
              </a:spcBef>
              <a:spcAft>
                <a:spcPct val="0"/>
              </a:spcAft>
              <a:defRPr b="1">
                <a:solidFill>
                  <a:srgbClr val="081D58"/>
                </a:solidFill>
                <a:latin typeface="Tw Cen MT Condensed Extra Bold" pitchFamily="34" charset="0"/>
              </a:defRPr>
            </a:lvl8pPr>
            <a:lvl9pPr marL="3886200" indent="-228600" eaLnBrk="0" fontAlgn="base" hangingPunct="0">
              <a:spcBef>
                <a:spcPct val="0"/>
              </a:spcBef>
              <a:spcAft>
                <a:spcPct val="0"/>
              </a:spcAft>
              <a:defRPr b="1">
                <a:solidFill>
                  <a:srgbClr val="081D58"/>
                </a:solidFill>
                <a:latin typeface="Tw Cen MT Condensed Extra Bold"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a:ln>
                <a:noFill/>
              </a:ln>
              <a:solidFill>
                <a:srgbClr val="081D58"/>
              </a:solidFill>
              <a:effectLst/>
              <a:uLnTx/>
              <a:uFillTx/>
              <a:latin typeface="Tw Cen MT Condensed Extra Bol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757" y="2686051"/>
            <a:ext cx="1542651" cy="5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663677" y="3416055"/>
            <a:ext cx="2870098" cy="0"/>
          </a:xfrm>
          <a:prstGeom prst="line">
            <a:avLst/>
          </a:prstGeom>
          <a:solidFill>
            <a:srgbClr val="00279F"/>
          </a:solidFill>
          <a:ln w="44450" cap="flat" cmpd="sng" algn="ctr">
            <a:solidFill>
              <a:srgbClr val="F1A418">
                <a:lumMod val="75000"/>
              </a:srgbClr>
            </a:solidFill>
            <a:prstDash val="sysDash"/>
            <a:round/>
            <a:headEnd type="none" w="sm" len="sm"/>
            <a:tailEnd type="none" w="sm" len="sm"/>
          </a:ln>
          <a:effectLst/>
        </p:spPr>
      </p:cxnSp>
      <p:cxnSp>
        <p:nvCxnSpPr>
          <p:cNvPr id="14" name="Straight Connector 13"/>
          <p:cNvCxnSpPr/>
          <p:nvPr/>
        </p:nvCxnSpPr>
        <p:spPr bwMode="auto">
          <a:xfrm>
            <a:off x="3533775" y="3401307"/>
            <a:ext cx="2438400" cy="0"/>
          </a:xfrm>
          <a:prstGeom prst="line">
            <a:avLst/>
          </a:prstGeom>
          <a:solidFill>
            <a:srgbClr val="00279F"/>
          </a:solidFill>
          <a:ln w="44450" cap="flat" cmpd="sng" algn="ctr">
            <a:solidFill>
              <a:srgbClr val="F1A418">
                <a:lumMod val="75000"/>
              </a:srgbClr>
            </a:solidFill>
            <a:prstDash val="solid"/>
            <a:round/>
            <a:headEnd type="none" w="sm" len="sm"/>
            <a:tailEnd type="none" w="sm" len="sm"/>
          </a:ln>
          <a:effectLst/>
        </p:spPr>
      </p:cxnSp>
      <p:sp>
        <p:nvSpPr>
          <p:cNvPr id="8" name="Rectangle 7"/>
          <p:cNvSpPr/>
          <p:nvPr/>
        </p:nvSpPr>
        <p:spPr>
          <a:xfrm>
            <a:off x="6353176" y="2190751"/>
            <a:ext cx="2105024" cy="1600438"/>
          </a:xfrm>
          <a:prstGeom prst="rect">
            <a:avLst/>
          </a:prstGeom>
        </p:spPr>
        <p:txBody>
          <a:bodyPr wrap="square">
            <a:spAutoFit/>
          </a:bodyPr>
          <a:lstStyle/>
          <a:p>
            <a:pPr lvl="0" defTabSz="914400" eaLnBrk="0" hangingPunct="0">
              <a:defRPr/>
            </a:pPr>
            <a:r>
              <a:rPr lang="en-US" sz="1400" b="1" i="1" dirty="0">
                <a:solidFill>
                  <a:srgbClr val="081D58"/>
                </a:solidFill>
                <a:latin typeface="Calibri"/>
                <a:cs typeface="Calibri" pitchFamily="34" charset="0"/>
              </a:rPr>
              <a:t>Cash Balance Plan ticket to admission: Between DB and DC plans, can the client afford to contribute 7.5% of pay (or more) to rank and file participants?</a:t>
            </a:r>
            <a:endParaRPr lang="en-US" sz="1400" b="1" i="1" dirty="0">
              <a:solidFill>
                <a:srgbClr val="081D58"/>
              </a:solidFill>
              <a:latin typeface="Calibri"/>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2" y="3486411"/>
            <a:ext cx="2905126" cy="46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425" y="4292599"/>
            <a:ext cx="32131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2975" y="5251450"/>
            <a:ext cx="51212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86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875486">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P_SABST_TXT_Rai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6E7517-0EE9-49CF-990D-9186DC27E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TS101875486</Template>
  <TotalTime>623</TotalTime>
  <Words>1854</Words>
  <Application>Microsoft Office PowerPoint</Application>
  <PresentationFormat>On-screen Show (4:3)</PresentationFormat>
  <Paragraphs>246</Paragraphs>
  <Slides>22</Slides>
  <Notes>18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TS101875486</vt:lpstr>
      <vt:lpstr>PPP_SABST_TXT_Railing</vt:lpstr>
      <vt:lpstr>DB Plans for Professional Practice  and “High Cash-Flow” Clients </vt:lpstr>
      <vt:lpstr>A Cautionary Tale</vt:lpstr>
      <vt:lpstr>With Apologies  to Derrick Coleman…</vt:lpstr>
      <vt:lpstr>Retirement Plans… Setting the Table</vt:lpstr>
      <vt:lpstr>The “qualified plan wealth transfer” concept</vt:lpstr>
      <vt:lpstr>Retirement Income Issues</vt:lpstr>
      <vt:lpstr>Retirement Income Issues</vt:lpstr>
      <vt:lpstr>DC vs. DB Plans</vt:lpstr>
      <vt:lpstr>Climbing the Mountain of Tax Deferral Opportunities</vt:lpstr>
      <vt:lpstr>Cross-tested  Profit-sharing Plans</vt:lpstr>
      <vt:lpstr>What is a Cash Balance Plan?</vt:lpstr>
      <vt:lpstr>What is a Cash Balance Plan?</vt:lpstr>
      <vt:lpstr>Cash Balance Plan Individual Contribution Limits - 2014</vt:lpstr>
      <vt:lpstr>As Financial Consultants, Why Should You Care? </vt:lpstr>
      <vt:lpstr>Real Life Example #1:  NC Dentist with Spouse, and 5 Employees</vt:lpstr>
      <vt:lpstr>Real Life Example #2:  Pennsylvania Cardiology Group</vt:lpstr>
      <vt:lpstr>Real Life Example #3:  Upstate NY Orthopedic Group with 23 Physician-Owners and 400 Employees</vt:lpstr>
      <vt:lpstr>Who are Typical Candidates for Cash Balance Plans?</vt:lpstr>
      <vt:lpstr>Pre-Qualifying Questions  for Business Owners</vt:lpstr>
      <vt:lpstr>How BPAS Can Help you Sell, Set-up  &amp; Oversee Cash Balance Plans</vt:lpstr>
      <vt:lpstr>Questions?</vt:lpstr>
      <vt:lpstr>PowerPoint Presentation</vt:lpstr>
    </vt:vector>
  </TitlesOfParts>
  <Company>BPAS,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Buchanan</dc:creator>
  <cp:lastModifiedBy>SPlayman</cp:lastModifiedBy>
  <cp:revision>76</cp:revision>
  <cp:lastPrinted>2014-05-15T13:38:21Z</cp:lastPrinted>
  <dcterms:created xsi:type="dcterms:W3CDTF">2013-11-04T18:42:00Z</dcterms:created>
  <dcterms:modified xsi:type="dcterms:W3CDTF">2014-06-06T18:22:16Z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TC018754869991</vt:lpwstr>
  </property>
</Properties>
</file>