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2"/>
    <p:sldMasterId id="2147483971" r:id="rId3"/>
  </p:sldMasterIdLst>
  <p:notesMasterIdLst>
    <p:notesMasterId r:id="rId19"/>
  </p:notesMasterIdLst>
  <p:sldIdLst>
    <p:sldId id="299" r:id="rId4"/>
    <p:sldId id="352" r:id="rId5"/>
    <p:sldId id="338" r:id="rId6"/>
    <p:sldId id="349" r:id="rId7"/>
    <p:sldId id="353" r:id="rId8"/>
    <p:sldId id="331" r:id="rId9"/>
    <p:sldId id="339" r:id="rId10"/>
    <p:sldId id="340" r:id="rId11"/>
    <p:sldId id="330" r:id="rId12"/>
    <p:sldId id="341" r:id="rId13"/>
    <p:sldId id="347" r:id="rId14"/>
    <p:sldId id="346" r:id="rId15"/>
    <p:sldId id="354" r:id="rId16"/>
    <p:sldId id="355" r:id="rId17"/>
    <p:sldId id="356" r:id="rId18"/>
  </p:sldIdLst>
  <p:sldSz cx="9144000" cy="6858000" type="screen4x3"/>
  <p:notesSz cx="7010400" cy="92964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F07"/>
    <a:srgbClr val="000000"/>
    <a:srgbClr val="FF5B5B"/>
    <a:srgbClr val="E83618"/>
    <a:srgbClr val="F50736"/>
    <a:srgbClr val="FF3300"/>
    <a:srgbClr val="A20000"/>
    <a:srgbClr val="920000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99822" autoAdjust="0"/>
  </p:normalViewPr>
  <p:slideViewPr>
    <p:cSldViewPr snapToGrid="0">
      <p:cViewPr>
        <p:scale>
          <a:sx n="83" d="100"/>
          <a:sy n="83" d="100"/>
        </p:scale>
        <p:origin x="-1014" y="666"/>
      </p:cViewPr>
      <p:guideLst>
        <p:guide orient="horz" pos="4319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93F512-3BA7-40E2-85DA-8F7AF5AA6457}" type="datetimeFigureOut">
              <a:rPr lang="en-US" smtClean="0"/>
              <a:t>6/8/2014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635F47-811A-44A2-A7A2-2A63B8F79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7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35F47-811A-44A2-A7A2-2A63B8F790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4"/>
          <p:cNvGrpSpPr/>
          <p:nvPr userDrawn="1"/>
        </p:nvGrpSpPr>
        <p:grpSpPr>
          <a:xfrm>
            <a:off x="0" y="800100"/>
            <a:ext cx="9144000" cy="1224422"/>
            <a:chOff x="0" y="800100"/>
            <a:chExt cx="9144000" cy="122442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2240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pic>
          <p:nvPicPr>
            <p:cNvPr id="7" name="Billede 3" descr="dreamstime_Handshak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334250" y="800100"/>
              <a:ext cx="1809750" cy="1224422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  <a:lvl3pPr algn="r">
              <a:defRPr sz="1200" baseline="0">
                <a:solidFill>
                  <a:srgbClr val="000000"/>
                </a:solidFill>
                <a:latin typeface="+mn-lt"/>
              </a:defRPr>
            </a:lvl3pPr>
          </a:lstStyle>
          <a:p>
            <a:pPr lvl="2">
              <a:defRPr/>
            </a:pPr>
            <a:r>
              <a:rPr lang="da-DK" dirty="0" smtClean="0"/>
              <a:t>#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 descr="C:\Documents and Settings\Rami\Desktop\Ramis Work\PresPro\Templates_08_August_2004\JPGS\PPP_SABST_TLE_Rail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2" b="2940"/>
          <a:stretch/>
        </p:blipFill>
        <p:spPr bwMode="auto">
          <a:xfrm>
            <a:off x="0" y="275771"/>
            <a:ext cx="9144000" cy="638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214" y="152400"/>
            <a:ext cx="9612814" cy="5407208"/>
          </a:xfrm>
          <a:prstGeom prst="rect">
            <a:avLst/>
          </a:prstGeom>
          <a:effectLst>
            <a:softEdge rad="571500"/>
          </a:effec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1828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324600" y="6145213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2700" y="4903788"/>
            <a:ext cx="6400800" cy="1752600"/>
          </a:xfrm>
          <a:prstGeom prst="rect">
            <a:avLst/>
          </a:prstGeom>
          <a:solidFill>
            <a:srgbClr val="000066">
              <a:alpha val="721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6" y="4925358"/>
            <a:ext cx="6400800" cy="954673"/>
          </a:xfrm>
          <a:prstGeom prst="rect">
            <a:avLst/>
          </a:prstGeom>
          <a:noFill/>
        </p:spPr>
        <p:txBody>
          <a:bodyPr/>
          <a:lstStyle>
            <a:lvl1pPr algn="ctr">
              <a:defRPr sz="4000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6" y="5803831"/>
            <a:ext cx="6400800" cy="86201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678613"/>
            <a:ext cx="1905000" cy="1651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38975" y="6678613"/>
            <a:ext cx="1905000" cy="1651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278932-A20E-445D-B5C1-E51B70B80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275771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630" y="6629400"/>
            <a:ext cx="9158514" cy="228600"/>
          </a:xfrm>
          <a:prstGeom prst="rect">
            <a:avLst/>
          </a:prstGeom>
          <a:solidFill>
            <a:srgbClr val="A3AF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7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/>
        </p:nvSpPr>
        <p:spPr bwMode="auto">
          <a:xfrm>
            <a:off x="0" y="0"/>
            <a:ext cx="9144000" cy="165398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Pladsholder til indhold 2"/>
          <p:cNvSpPr>
            <a:spLocks noGrp="1"/>
          </p:cNvSpPr>
          <p:nvPr userDrawn="1"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+mn-lt"/>
              </a:defRPr>
            </a:lvl1pPr>
            <a:lvl2pPr>
              <a:defRPr>
                <a:solidFill>
                  <a:srgbClr val="002060"/>
                </a:solidFill>
                <a:latin typeface="+mn-lt"/>
              </a:defRPr>
            </a:lvl2pPr>
            <a:lvl3pPr>
              <a:defRPr>
                <a:solidFill>
                  <a:srgbClr val="002060"/>
                </a:solidFill>
                <a:latin typeface="+mn-lt"/>
              </a:defRPr>
            </a:lvl3pPr>
            <a:lvl4pPr>
              <a:defRPr>
                <a:solidFill>
                  <a:srgbClr val="002060"/>
                </a:solidFill>
                <a:latin typeface="+mn-lt"/>
              </a:defRPr>
            </a:lvl4pPr>
            <a:lvl5pPr>
              <a:defRPr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 userDrawn="1">
            <p:ph type="title"/>
          </p:nvPr>
        </p:nvSpPr>
        <p:spPr>
          <a:xfrm>
            <a:off x="177799" y="515937"/>
            <a:ext cx="6203389" cy="1042987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354" y="257175"/>
            <a:ext cx="1828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6381189" y="1220788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3630" y="1653988"/>
            <a:ext cx="9158514" cy="228600"/>
          </a:xfrm>
          <a:prstGeom prst="rect">
            <a:avLst/>
          </a:prstGeom>
          <a:solidFill>
            <a:srgbClr val="A3AF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548718"/>
            <a:ext cx="9117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6293C4-9983-4D1D-8585-BB4C0D95355C}" type="slidenum">
              <a:rPr lang="en-US" sz="1000" smtClean="0">
                <a:solidFill>
                  <a:srgbClr val="002060"/>
                </a:solidFill>
                <a:latin typeface="+mn-lt"/>
              </a:rPr>
              <a:pPr algn="r"/>
              <a:t>‹#›</a:t>
            </a:fld>
            <a:endParaRPr lang="en-US" sz="1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 descr="C:\Documents and Settings\Rami\Desktop\Ramis Work\PresPro\Templates_08_August_2004\JPGS\PPP_SABST_TLE_Rail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2" b="2940"/>
          <a:stretch/>
        </p:blipFill>
        <p:spPr bwMode="auto">
          <a:xfrm>
            <a:off x="0" y="275771"/>
            <a:ext cx="9144000" cy="638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214" y="152400"/>
            <a:ext cx="9612814" cy="5407208"/>
          </a:xfrm>
          <a:prstGeom prst="rect">
            <a:avLst/>
          </a:prstGeom>
          <a:effectLst>
            <a:softEdge rad="571500"/>
          </a:effec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1828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324600" y="6145213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r>
              <a:rPr lang="en-US" altLang="en-US" sz="1600" dirty="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2700" y="4903788"/>
            <a:ext cx="6400800" cy="1752600"/>
          </a:xfrm>
          <a:prstGeom prst="rect">
            <a:avLst/>
          </a:prstGeom>
          <a:solidFill>
            <a:srgbClr val="000066">
              <a:alpha val="721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6" y="4925358"/>
            <a:ext cx="6400800" cy="954673"/>
          </a:xfrm>
          <a:noFill/>
        </p:spPr>
        <p:txBody>
          <a:bodyPr/>
          <a:lstStyle>
            <a:lvl1pPr algn="ctr">
              <a:defRPr sz="4000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6" y="5803831"/>
            <a:ext cx="6400800" cy="862013"/>
          </a:xfrm>
          <a:noFill/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678613"/>
            <a:ext cx="19050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38975" y="6678613"/>
            <a:ext cx="19050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278932-A20E-445D-B5C1-E51B70B80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275771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630" y="6629400"/>
            <a:ext cx="9158514" cy="228600"/>
          </a:xfrm>
          <a:prstGeom prst="rect">
            <a:avLst/>
          </a:prstGeom>
          <a:solidFill>
            <a:srgbClr val="A3AF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80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1676400"/>
            <a:ext cx="688975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9F4A0-8D24-4F41-A97B-E0E2A829BD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4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819400"/>
            <a:ext cx="40767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2819400"/>
            <a:ext cx="40767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E203-C250-4AE1-BA40-48B8292024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2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1E44-CEB3-488E-AF28-CD08890D59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1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707A-44A2-4F03-8C34-357DBA5067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1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eaLnBrk="0" hangingPunct="0">
              <a:defRPr/>
            </a:pPr>
            <a:endParaRPr lang="en-US" b="1" dirty="0">
              <a:solidFill>
                <a:srgbClr val="081D58"/>
              </a:solidFill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3596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9" r:id="rId2"/>
    <p:sldLayoutId id="2147483970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2" descr="C:\Documents and Settings\Rami\Desktop\Ramis Work\PresPro\Templates_08_August_2004\JPGS\PPP_SABST_TXT_Railin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743200"/>
            <a:ext cx="8305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900">
                <a:effectLst/>
              </a:defRPr>
            </a:lvl1pPr>
          </a:lstStyle>
          <a:p>
            <a:pPr defTabSz="914400"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effectLst/>
              </a:defRPr>
            </a:lvl1pPr>
          </a:lstStyle>
          <a:p>
            <a:pPr defTabSz="914400">
              <a:defRPr/>
            </a:pPr>
            <a:fld id="{89E0EA4C-EA9B-45C3-A6EA-525C5CAE87C5}" type="slidenum">
              <a:rPr lang="en-US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3" name="Content Placeholder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228600"/>
            <a:ext cx="14478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5"/>
          <p:cNvSpPr txBox="1">
            <a:spLocks noChangeArrowheads="1"/>
          </p:cNvSpPr>
          <p:nvPr userDrawn="1"/>
        </p:nvSpPr>
        <p:spPr bwMode="auto">
          <a:xfrm>
            <a:off x="7010400" y="995363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r>
              <a:rPr lang="en-US" altLang="en-US" sz="1200" dirty="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1447800"/>
            <a:ext cx="9144000" cy="1243013"/>
          </a:xfrm>
          <a:prstGeom prst="rect">
            <a:avLst/>
          </a:prstGeom>
          <a:solidFill>
            <a:srgbClr val="000066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6432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pic>
        <p:nvPicPr>
          <p:cNvPr id="1034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9381" b="40530"/>
          <a:stretch>
            <a:fillRect/>
          </a:stretch>
        </p:blipFill>
        <p:spPr bwMode="auto">
          <a:xfrm>
            <a:off x="0" y="-28575"/>
            <a:ext cx="71056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16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00006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66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000066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Comparing Fees and Services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– </a:t>
            </a:r>
            <a:r>
              <a:rPr lang="en-US" sz="3200" dirty="0"/>
              <a:t>Daily Valuation DC Plans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217" y="5900116"/>
            <a:ext cx="6400800" cy="862013"/>
          </a:xfrm>
        </p:spPr>
        <p:txBody>
          <a:bodyPr/>
          <a:lstStyle/>
          <a:p>
            <a:r>
              <a:rPr lang="en-US" sz="1800" dirty="0"/>
              <a:t>Joseph B. Boyle, MSPA</a:t>
            </a:r>
          </a:p>
          <a:p>
            <a:r>
              <a:rPr lang="en-US" sz="1800" dirty="0"/>
              <a:t>Sales Consultant – Mid-Atlantic Region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2143626"/>
            <a:ext cx="8229600" cy="3860132"/>
          </a:xfrm>
        </p:spPr>
        <p:txBody>
          <a:bodyPr/>
          <a:lstStyle/>
          <a:p>
            <a:r>
              <a:rPr lang="en-US" altLang="en-US" sz="2000" dirty="0" smtClean="0"/>
              <a:t>All 401(k)s …benefit driven or tax oriented</a:t>
            </a:r>
          </a:p>
          <a:p>
            <a:r>
              <a:rPr lang="en-US" altLang="en-US" sz="2000" dirty="0" smtClean="0"/>
              <a:t>403(b)s including multiple vendor arrangements</a:t>
            </a:r>
          </a:p>
          <a:p>
            <a:r>
              <a:rPr lang="en-US" altLang="en-US" sz="2000" dirty="0" smtClean="0"/>
              <a:t>Multiple Employer Plans (Open, Closed and METs)</a:t>
            </a:r>
          </a:p>
          <a:p>
            <a:r>
              <a:rPr lang="en-US" altLang="en-US" sz="2000" dirty="0" smtClean="0"/>
              <a:t>KSOPS and ESOPS</a:t>
            </a:r>
          </a:p>
          <a:p>
            <a:r>
              <a:rPr lang="en-US" altLang="en-US" sz="2000" dirty="0" smtClean="0"/>
              <a:t>Taft-Hartley Plans and Prevailing Wage Plans</a:t>
            </a:r>
          </a:p>
          <a:p>
            <a:r>
              <a:rPr lang="en-US" altLang="en-US" sz="2000" dirty="0" smtClean="0"/>
              <a:t>457(b), 457(f) and 409(a) Plans</a:t>
            </a:r>
          </a:p>
          <a:p>
            <a:r>
              <a:rPr lang="en-US" altLang="en-US" sz="2000" dirty="0" smtClean="0"/>
              <a:t>LOSAPs (Length of Service Award Programs)</a:t>
            </a:r>
          </a:p>
          <a:p>
            <a:r>
              <a:rPr lang="en-US" altLang="en-US" sz="2000" dirty="0" smtClean="0"/>
              <a:t>1081 Puerto Rico Plans</a:t>
            </a:r>
          </a:p>
          <a:p>
            <a:r>
              <a:rPr lang="en-US" sz="2000" dirty="0" smtClean="0"/>
              <a:t>IRAs</a:t>
            </a:r>
          </a:p>
          <a:p>
            <a:r>
              <a:rPr lang="en-US" sz="2000" dirty="0" smtClean="0"/>
              <a:t>Defined Benefit and Cash Balance Plans</a:t>
            </a:r>
          </a:p>
          <a:p>
            <a:endParaRPr lang="en-US" dirty="0"/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77799" y="696417"/>
            <a:ext cx="6589714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Plans Types on our Daily Platform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61175" y="6430963"/>
            <a:ext cx="2282825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10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57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Grp="1" noChangeArrowheads="1"/>
          </p:cNvSpPr>
          <p:nvPr>
            <p:ph idx="1"/>
          </p:nvPr>
        </p:nvSpPr>
        <p:spPr bwMode="auto">
          <a:xfrm>
            <a:off x="433136" y="2467139"/>
            <a:ext cx="4542006" cy="262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Incumbent (Insurance Company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and TPA Service Model)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Annual Base Fee            $ 5,785 or   0.05%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Account Fee	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Admin Asset Fee            $63,130 or 0 .59%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Advisor Fee                    $26,750 or  0.25%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Cost of Funds*               $41,730 or  0.39%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All-in cost		       $137,395 or 1.28%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alt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5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13895" y="515937"/>
            <a:ext cx="6600032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4000" dirty="0">
                <a:latin typeface="+mj-lt"/>
              </a:rPr>
              <a:t>Pricing Example </a:t>
            </a:r>
            <a:r>
              <a:rPr lang="en-US" sz="4000" dirty="0" smtClean="0">
                <a:latin typeface="+mj-lt"/>
              </a:rPr>
              <a:t>&amp; Comparison </a:t>
            </a:r>
            <a:r>
              <a:rPr lang="en-US" sz="2000" dirty="0" smtClean="0">
                <a:latin typeface="+mj-lt"/>
              </a:rPr>
              <a:t/>
            </a:r>
            <a:br>
              <a:rPr lang="en-US" sz="20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between Incumbent </a:t>
            </a:r>
            <a:r>
              <a:rPr lang="en-US" sz="2400" dirty="0">
                <a:latin typeface="+mj-lt"/>
              </a:rPr>
              <a:t>vendor </a:t>
            </a:r>
            <a:r>
              <a:rPr lang="en-US" sz="2400" dirty="0" smtClean="0">
                <a:latin typeface="+mj-lt"/>
              </a:rPr>
              <a:t>and BPAS</a:t>
            </a:r>
            <a:r>
              <a:rPr lang="en-US" altLang="en-US" sz="2800" dirty="0" smtClean="0">
                <a:solidFill>
                  <a:schemeClr val="bg1"/>
                </a:solidFill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69050"/>
            <a:ext cx="2133600" cy="365125"/>
          </a:xfrm>
          <a:prstGeom prst="rect">
            <a:avLst/>
          </a:prstGeom>
        </p:spPr>
        <p:txBody>
          <a:bodyPr/>
          <a:lstStyle/>
          <a:p>
            <a:pPr lvl="2">
              <a:defRPr/>
            </a:pPr>
            <a:endParaRPr lang="da-DK" sz="1200" dirty="0" smtClean="0"/>
          </a:p>
          <a:p>
            <a:pPr lvl="2">
              <a:defRPr/>
            </a:pPr>
            <a:r>
              <a:rPr lang="da-DK" sz="900" dirty="0" smtClean="0"/>
              <a:t>11</a:t>
            </a:r>
            <a:endParaRPr lang="da-DK" sz="9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75142" y="2508917"/>
            <a:ext cx="3894137" cy="255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0"/>
              </a:spcBef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909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BPAS (Serving as Custodian, Recordkeeper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and TPA)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Annual </a:t>
            </a:r>
            <a:r>
              <a:rPr lang="en-US" altLang="en-US" sz="1600" dirty="0">
                <a:solidFill>
                  <a:srgbClr val="002060"/>
                </a:solidFill>
                <a:latin typeface="+mn-lt"/>
              </a:rPr>
              <a:t>Base Fee            </a:t>
            </a: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Waived</a:t>
            </a:r>
            <a:endParaRPr lang="en-US" altLang="en-US" sz="16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  <a:tabLst>
                <a:tab pos="3657600" algn="l"/>
              </a:tabLst>
            </a:pPr>
            <a:r>
              <a:rPr lang="en-US" altLang="en-US" sz="1600" dirty="0">
                <a:solidFill>
                  <a:srgbClr val="002060"/>
                </a:solidFill>
                <a:latin typeface="+mn-lt"/>
              </a:rPr>
              <a:t>Account </a:t>
            </a: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Fee ($36)   $13,500 or .12%      </a:t>
            </a:r>
            <a:r>
              <a:rPr lang="en-US" altLang="en-US" sz="1600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  <a:tabLst>
                <a:tab pos="3657600" algn="l"/>
              </a:tabLst>
            </a:pPr>
            <a:r>
              <a:rPr lang="en-US" altLang="en-US" sz="1600" dirty="0">
                <a:solidFill>
                  <a:srgbClr val="002060"/>
                </a:solidFill>
                <a:latin typeface="+mn-lt"/>
              </a:rPr>
              <a:t>Admin Asset Fee      </a:t>
            </a: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$21,400 or .20%</a:t>
            </a:r>
            <a:endParaRPr lang="en-US" altLang="en-US" sz="16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  <a:tabLst>
                <a:tab pos="3657600" algn="l"/>
              </a:tabLst>
            </a:pPr>
            <a:r>
              <a:rPr lang="en-US" altLang="en-US" sz="1600" dirty="0">
                <a:solidFill>
                  <a:srgbClr val="002060"/>
                </a:solidFill>
                <a:latin typeface="+mn-lt"/>
              </a:rPr>
              <a:t>Advisor Fee              </a:t>
            </a: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 $32,100 or .30%</a:t>
            </a:r>
            <a:endParaRPr lang="en-US" altLang="en-US" sz="16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  <a:tabLst>
                <a:tab pos="3657600" algn="l"/>
              </a:tabLst>
            </a:pPr>
            <a:r>
              <a:rPr lang="en-US" altLang="en-US" sz="1600" dirty="0">
                <a:solidFill>
                  <a:srgbClr val="002060"/>
                </a:solidFill>
                <a:latin typeface="+mn-lt"/>
              </a:rPr>
              <a:t>Cost of Funds*        </a:t>
            </a:r>
            <a:r>
              <a:rPr lang="en-US" altLang="en-US" sz="1600" dirty="0" smtClean="0">
                <a:solidFill>
                  <a:srgbClr val="002060"/>
                </a:solidFill>
                <a:latin typeface="+mn-lt"/>
              </a:rPr>
              <a:t> $29,456 or .28%</a:t>
            </a:r>
            <a:endParaRPr lang="en-US" altLang="en-US" sz="16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  <a:tabLst>
                <a:tab pos="3657600" algn="l"/>
              </a:tabLst>
            </a:pP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All-in cost                  $96,456 </a:t>
            </a:r>
            <a:r>
              <a:rPr lang="en-US" altLang="en-US" sz="1600" b="1" dirty="0">
                <a:solidFill>
                  <a:srgbClr val="002060"/>
                </a:solidFill>
                <a:latin typeface="+mn-lt"/>
              </a:rPr>
              <a:t>or </a:t>
            </a:r>
            <a:r>
              <a:rPr lang="en-US" altLang="en-US" sz="1600" b="1" dirty="0" smtClean="0">
                <a:solidFill>
                  <a:srgbClr val="002060"/>
                </a:solidFill>
                <a:latin typeface="+mn-lt"/>
              </a:rPr>
              <a:t>.90%</a:t>
            </a:r>
            <a:endParaRPr lang="en-US" altLang="en-US" sz="16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316" y="1929790"/>
            <a:ext cx="89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n-lt"/>
              </a:rPr>
              <a:t>BPAS won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Plan 10/1/2013, converted 1/1/14; Plan Assets of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$10.7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million and 375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participants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95" y="5066181"/>
            <a:ext cx="8217568" cy="152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ct val="2000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altLang="en-US" sz="1600" i="1" dirty="0">
                <a:solidFill>
                  <a:srgbClr val="002060"/>
                </a:solidFill>
                <a:latin typeface="+mn-lt"/>
              </a:rPr>
              <a:t>Note: Revenue from Insurance Company Stable Value not included.         </a:t>
            </a:r>
          </a:p>
          <a:p>
            <a:pPr marL="0" indent="0">
              <a:spcBef>
                <a:spcPct val="2000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altLang="en-US" sz="1600" i="1" dirty="0" smtClean="0">
                <a:solidFill>
                  <a:srgbClr val="002060"/>
                </a:solidFill>
                <a:latin typeface="+mn-lt"/>
              </a:rPr>
              <a:t>Benchmarked </a:t>
            </a:r>
            <a:r>
              <a:rPr lang="en-US" altLang="en-US" sz="1600" i="1" dirty="0">
                <a:solidFill>
                  <a:srgbClr val="002060"/>
                </a:solidFill>
                <a:latin typeface="+mn-lt"/>
              </a:rPr>
              <a:t>Fees: 2014  401(k) Averages Book (All-in Cost)</a:t>
            </a:r>
          </a:p>
          <a:p>
            <a:pPr marL="0" indent="0">
              <a:spcBef>
                <a:spcPct val="2000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altLang="en-US" sz="1600" i="1" dirty="0">
                <a:solidFill>
                  <a:srgbClr val="002060"/>
                </a:solidFill>
                <a:latin typeface="+mn-lt"/>
              </a:rPr>
              <a:t>$10,000,000 in assets and 1,000 accounts – 1.39% on assets  </a:t>
            </a:r>
          </a:p>
          <a:p>
            <a:pPr marL="0" indent="0">
              <a:spcBef>
                <a:spcPct val="2000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altLang="en-US" sz="1600" i="1" dirty="0">
                <a:solidFill>
                  <a:srgbClr val="002060"/>
                </a:solidFill>
                <a:latin typeface="+mn-lt"/>
              </a:rPr>
              <a:t>$10,000,000 in assets and    200 accounts – 1.14% on assets</a:t>
            </a:r>
          </a:p>
          <a:p>
            <a:pPr marL="0" indent="0">
              <a:spcBef>
                <a:spcPct val="2000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altLang="en-US" sz="1600" i="1" dirty="0">
                <a:solidFill>
                  <a:srgbClr val="002060"/>
                </a:solidFill>
                <a:latin typeface="+mn-lt"/>
              </a:rPr>
              <a:t>$10,000,000 in assets and    375 accounts – 1.20% on assets (estimated</a:t>
            </a:r>
            <a:r>
              <a:rPr lang="en-US" altLang="en-US" sz="1600" i="1" dirty="0" smtClean="0">
                <a:solidFill>
                  <a:srgbClr val="002060"/>
                </a:solidFill>
                <a:latin typeface="+mn-lt"/>
              </a:rPr>
              <a:t>)</a:t>
            </a:r>
            <a:endParaRPr lang="en-US" altLang="en-US" sz="1600" i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02078" y="2508917"/>
            <a:ext cx="0" cy="2303715"/>
          </a:xfrm>
          <a:prstGeom prst="line">
            <a:avLst/>
          </a:prstGeom>
          <a:ln>
            <a:solidFill>
              <a:srgbClr val="A3AF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2107532"/>
            <a:ext cx="8229600" cy="3573463"/>
          </a:xfrm>
        </p:spPr>
        <p:txBody>
          <a:bodyPr/>
          <a:lstStyle/>
          <a:p>
            <a:r>
              <a:rPr lang="en-US" altLang="en-US" sz="2800" dirty="0" smtClean="0"/>
              <a:t>Is the total number of plans they service important</a:t>
            </a:r>
            <a:r>
              <a:rPr lang="en-US" altLang="en-US" sz="2800" dirty="0" smtClean="0"/>
              <a:t>?</a:t>
            </a:r>
          </a:p>
          <a:p>
            <a:pPr lvl="1"/>
            <a:r>
              <a:rPr lang="en-US" altLang="en-US" sz="2400" dirty="0" smtClean="0"/>
              <a:t>Breadth of plan type capacity?</a:t>
            </a:r>
            <a:endParaRPr lang="en-US" altLang="en-US" sz="2400" dirty="0" smtClean="0"/>
          </a:p>
          <a:p>
            <a:r>
              <a:rPr lang="en-US" altLang="en-US" sz="2800" dirty="0" smtClean="0"/>
              <a:t>How important is brand name?</a:t>
            </a:r>
          </a:p>
          <a:p>
            <a:r>
              <a:rPr lang="en-US" altLang="en-US" sz="2800" dirty="0" smtClean="0"/>
              <a:t>If free education meetings are built in all pricing anywhere/anytime…is that a concern?</a:t>
            </a:r>
          </a:p>
          <a:p>
            <a:pPr marL="0" indent="0">
              <a:buNone/>
            </a:pPr>
            <a:endParaRPr lang="en-US" altLang="en-US" sz="1400" dirty="0" smtClean="0"/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225927" y="515937"/>
            <a:ext cx="6203389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dirty="0" smtClean="0">
                <a:latin typeface="+mj-lt"/>
              </a:rPr>
              <a:t>How to Rate a Service Provider</a:t>
            </a:r>
            <a:endParaRPr lang="en-US" sz="3600" dirty="0" smtClean="0">
              <a:latin typeface="+mj-lt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12</a:t>
            </a:r>
          </a:p>
          <a:p>
            <a:pPr algn="r">
              <a:defRPr/>
            </a:pPr>
            <a:endParaRPr lang="da-DK" sz="900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797" y="4018883"/>
            <a:ext cx="3010728" cy="262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2107532"/>
            <a:ext cx="8229600" cy="423453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 smtClean="0"/>
              <a:t>How important is: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b="1" dirty="0"/>
              <a:t>Robust plan design and administrative capabilities </a:t>
            </a:r>
            <a:r>
              <a:rPr lang="en-US" altLang="en-US" sz="2000" dirty="0"/>
              <a:t>so </a:t>
            </a:r>
            <a:r>
              <a:rPr lang="en-US" altLang="en-US" sz="2000" dirty="0" smtClean="0"/>
              <a:t>plans </a:t>
            </a:r>
            <a:r>
              <a:rPr lang="en-US" altLang="en-US" sz="2000" dirty="0"/>
              <a:t>are setup to support client objectives without service capability limitations</a:t>
            </a:r>
            <a:r>
              <a:rPr lang="en-US" altLang="en-US" sz="2000" dirty="0" smtClean="0"/>
              <a:t>?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 smtClean="0"/>
              <a:t>Competitive pricing and complete </a:t>
            </a:r>
            <a:r>
              <a:rPr lang="en-US" altLang="en-US" sz="2000" b="1" dirty="0" smtClean="0"/>
              <a:t>fee transparency</a:t>
            </a:r>
            <a:r>
              <a:rPr lang="en-US" altLang="en-US" sz="2000" dirty="0" smtClean="0"/>
              <a:t>?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 smtClean="0"/>
              <a:t>Commitment to independent advisor service model?</a:t>
            </a:r>
            <a:endParaRPr lang="en-US" altLang="en-US" sz="2000" dirty="0" smtClean="0"/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b="1" dirty="0" smtClean="0"/>
              <a:t>Knowledgeable and up-to-date </a:t>
            </a:r>
            <a:r>
              <a:rPr lang="en-US" altLang="en-US" sz="2000" dirty="0" smtClean="0"/>
              <a:t>workforce on qualified plan rules? 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 smtClean="0"/>
              <a:t>3(16), 3(38), capability with a mindset to go “Green?”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 smtClean="0"/>
              <a:t>Ability to create CIFs as a way of handling model portfolios more efficiently?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altLang="en-US" sz="2000" dirty="0" smtClean="0"/>
              <a:t>Commitment to benchmarking and delivering services that </a:t>
            </a:r>
            <a:r>
              <a:rPr lang="en-US" altLang="en-US" sz="2000" b="1" dirty="0" smtClean="0"/>
              <a:t>generate value-added services </a:t>
            </a:r>
            <a:r>
              <a:rPr lang="en-US" altLang="en-US" sz="2000" dirty="0" smtClean="0"/>
              <a:t>for Plan Sponsors?</a:t>
            </a:r>
            <a:endParaRPr lang="en-US" alt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225927" y="515937"/>
            <a:ext cx="6203389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dirty="0" smtClean="0">
                <a:latin typeface="+mj-lt"/>
              </a:rPr>
              <a:t>How to Rate a Service Provider</a:t>
            </a:r>
            <a:endParaRPr lang="en-US" sz="3600" dirty="0" smtClean="0">
              <a:latin typeface="+mj-lt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12</a:t>
            </a:r>
          </a:p>
          <a:p>
            <a:pPr algn="r">
              <a:defRPr/>
            </a:pP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5801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250" y="1676400"/>
            <a:ext cx="6889750" cy="1219200"/>
          </a:xfrm>
        </p:spPr>
        <p:txBody>
          <a:bodyPr/>
          <a:lstStyle/>
          <a:p>
            <a:r>
              <a:rPr lang="en-US" sz="4000" dirty="0"/>
              <a:t>Questions?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pic>
        <p:nvPicPr>
          <p:cNvPr id="5" name="Picture 3" descr="C:\Users\SPlayman\AppData\Local\Microsoft\Windows\Temporary Internet Files\Content.IE5\JGKZKCBL\MC9004337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42" y="3010042"/>
            <a:ext cx="3238357" cy="323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49F4A0-8D24-4F41-A97B-E0E2A829BD7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462" y="1601094"/>
            <a:ext cx="6713538" cy="1219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9pPr>
          </a:lstStyle>
          <a:p>
            <a:pPr defTabSz="914400"/>
            <a:r>
              <a:rPr lang="en-US" sz="4000" kern="0" dirty="0" smtClean="0"/>
              <a:t>Contact</a:t>
            </a:r>
            <a:endParaRPr lang="en-US" sz="4000" kern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50939" y="3237585"/>
            <a:ext cx="5203115" cy="25710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rgbClr val="00006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rgbClr val="000066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Tx/>
              <a:buNone/>
            </a:pPr>
            <a:r>
              <a:rPr lang="en-US" kern="0" dirty="0" smtClean="0"/>
              <a:t>Joe Boyle</a:t>
            </a:r>
          </a:p>
          <a:p>
            <a:pPr marL="0" indent="0" defTabSz="914400">
              <a:buFontTx/>
              <a:buNone/>
            </a:pPr>
            <a:r>
              <a:rPr lang="en-US" kern="0" dirty="0" smtClean="0"/>
              <a:t>BPAS</a:t>
            </a:r>
          </a:p>
          <a:p>
            <a:pPr marL="0" indent="0" defTabSz="914400">
              <a:buFontTx/>
              <a:buNone/>
            </a:pPr>
            <a:r>
              <a:rPr lang="en-US" kern="0" dirty="0" smtClean="0"/>
              <a:t>Sales Consultant</a:t>
            </a:r>
          </a:p>
          <a:p>
            <a:pPr marL="0" indent="0" defTabSz="914400">
              <a:buFontTx/>
              <a:buNone/>
            </a:pPr>
            <a:r>
              <a:rPr lang="en-US" kern="0" dirty="0" smtClean="0"/>
              <a:t>jboyle@bpas.com</a:t>
            </a:r>
            <a:endParaRPr lang="en-US" kern="0" dirty="0"/>
          </a:p>
        </p:txBody>
      </p:sp>
      <p:pic>
        <p:nvPicPr>
          <p:cNvPr id="4" name="Picture 2" descr="C:\Users\SPlayman\AppData\Local\Microsoft\Windows\Temporary Internet Files\Content.IE5\24VTMA2H\MC90044195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" y="2963862"/>
            <a:ext cx="3219829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B1707A-44A2-4F03-8C34-357DBA5067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701"/>
            <a:ext cx="8229600" cy="31382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400" dirty="0" smtClean="0"/>
              <a:t>Current Fee Environment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Plan Participants’ Concerns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What Do Plan Sponsors Want From a Service Provider?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What Do Advisors Want From a Service Provider?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Types of Plans BPAS can handle on our Daily Platform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Pricing Example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Questions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 smtClean="0"/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358273" y="588127"/>
            <a:ext cx="6203389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/>
              <a:t>Agenda</a:t>
            </a:r>
            <a:endParaRPr lang="en-US" sz="40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2</a:t>
            </a:r>
          </a:p>
          <a:p>
            <a:pPr algn="r">
              <a:defRPr/>
            </a:pP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328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4" y="2107531"/>
            <a:ext cx="8229600" cy="4234531"/>
          </a:xfrm>
        </p:spPr>
        <p:txBody>
          <a:bodyPr/>
          <a:lstStyle/>
          <a:p>
            <a:r>
              <a:rPr lang="en-US" altLang="en-US" sz="2400" dirty="0" smtClean="0"/>
              <a:t>408(b)(2) requirements – became effective 7/1/2012</a:t>
            </a:r>
          </a:p>
          <a:p>
            <a:pPr lvl="1"/>
            <a:r>
              <a:rPr lang="en-US" altLang="en-US" sz="2000" dirty="0" smtClean="0"/>
              <a:t>On 3/12/2014, DOL released Version 2…becomes effective 12 months after finalized</a:t>
            </a:r>
          </a:p>
          <a:p>
            <a:r>
              <a:rPr lang="en-US" altLang="en-US" sz="2400" dirty="0" smtClean="0"/>
              <a:t>Plan Fiduciaries must be provided</a:t>
            </a:r>
          </a:p>
          <a:p>
            <a:pPr lvl="1"/>
            <a:r>
              <a:rPr lang="en-US" altLang="en-US" sz="2000" dirty="0" smtClean="0"/>
              <a:t>Description of all services provided</a:t>
            </a:r>
          </a:p>
          <a:p>
            <a:pPr lvl="1"/>
            <a:r>
              <a:rPr lang="en-US" altLang="en-US" sz="2000" dirty="0" smtClean="0"/>
              <a:t>Disclose indirect (12b-1 and sub-ta fees) and direct compensation </a:t>
            </a:r>
          </a:p>
          <a:p>
            <a:pPr lvl="1"/>
            <a:r>
              <a:rPr lang="en-US" altLang="en-US" sz="2000" dirty="0" smtClean="0"/>
              <a:t>Must be updated annually or when fee changes occur</a:t>
            </a:r>
          </a:p>
          <a:p>
            <a:r>
              <a:rPr lang="en-US" altLang="en-US" sz="2400" dirty="0" smtClean="0"/>
              <a:t>Fee Transparency and Simplicity</a:t>
            </a:r>
          </a:p>
          <a:p>
            <a:pPr lvl="1"/>
            <a:r>
              <a:rPr lang="en-US" altLang="en-US" sz="2000" dirty="0" smtClean="0"/>
              <a:t>Some vendors more clear than others</a:t>
            </a:r>
          </a:p>
          <a:p>
            <a:pPr lvl="1"/>
            <a:r>
              <a:rPr lang="en-US" altLang="en-US" sz="2000" dirty="0" smtClean="0"/>
              <a:t>Marketplace and regulators will punish confusion</a:t>
            </a:r>
          </a:p>
          <a:p>
            <a:pPr lvl="1"/>
            <a:r>
              <a:rPr lang="en-US" altLang="en-US" sz="2000" dirty="0" smtClean="0"/>
              <a:t>“Guide Requirement”</a:t>
            </a:r>
          </a:p>
          <a:p>
            <a:endParaRPr lang="en-US" altLang="en-US" sz="1600" b="1" dirty="0" smtClean="0"/>
          </a:p>
          <a:p>
            <a:pPr marL="0" indent="0">
              <a:buNone/>
            </a:pPr>
            <a:endParaRPr lang="en-US" altLang="en-US" sz="1600" b="1" dirty="0" smtClean="0"/>
          </a:p>
          <a:p>
            <a:pPr marL="0" indent="0">
              <a:buNone/>
            </a:pPr>
            <a:endParaRPr lang="en-US" altLang="en-US" sz="16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3</a:t>
            </a:r>
          </a:p>
          <a:p>
            <a:pPr algn="r">
              <a:defRPr/>
            </a:pPr>
            <a:endParaRPr lang="da-DK" sz="900" dirty="0"/>
          </a:p>
        </p:txBody>
      </p:sp>
      <p:sp>
        <p:nvSpPr>
          <p:cNvPr id="9" name="Titel 16"/>
          <p:cNvSpPr>
            <a:spLocks noGrp="1"/>
          </p:cNvSpPr>
          <p:nvPr>
            <p:ph type="title"/>
          </p:nvPr>
        </p:nvSpPr>
        <p:spPr bwMode="auto">
          <a:xfrm>
            <a:off x="237959" y="515937"/>
            <a:ext cx="6589714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+mj-lt"/>
              </a:rPr>
              <a:t>Current Fee Environment</a:t>
            </a:r>
            <a:endParaRPr lang="en-US" sz="4000" dirty="0" smtClean="0">
              <a:latin typeface="+mj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5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42" y="2215816"/>
            <a:ext cx="8229600" cy="4305634"/>
          </a:xfrm>
        </p:spPr>
        <p:txBody>
          <a:bodyPr/>
          <a:lstStyle/>
          <a:p>
            <a:r>
              <a:rPr lang="en-US" altLang="en-US" sz="2400" dirty="0" smtClean="0"/>
              <a:t>“Guide Requirement” </a:t>
            </a:r>
          </a:p>
          <a:p>
            <a:pPr lvl="1"/>
            <a:r>
              <a:rPr lang="en-US" altLang="en-US" sz="2000" dirty="0" smtClean="0"/>
              <a:t>Purpose is to improve understanding</a:t>
            </a:r>
          </a:p>
          <a:p>
            <a:pPr lvl="1"/>
            <a:r>
              <a:rPr lang="en-US" altLang="en-US" sz="2000" dirty="0" smtClean="0"/>
              <a:t>Enable Fiduciary to “quickly and easily find” all information required</a:t>
            </a:r>
          </a:p>
          <a:p>
            <a:r>
              <a:rPr lang="en-US" altLang="en-US" sz="2400" dirty="0" smtClean="0"/>
              <a:t>Fee </a:t>
            </a:r>
            <a:r>
              <a:rPr lang="en-US" altLang="en-US" sz="2400" dirty="0"/>
              <a:t>f</a:t>
            </a:r>
            <a:r>
              <a:rPr lang="en-US" altLang="en-US" sz="2400" dirty="0" smtClean="0"/>
              <a:t>airness across all assets</a:t>
            </a:r>
          </a:p>
          <a:p>
            <a:r>
              <a:rPr lang="en-US" altLang="en-US" sz="2400" dirty="0" smtClean="0"/>
              <a:t>ERISA Recapture Accounts</a:t>
            </a:r>
          </a:p>
          <a:p>
            <a:pPr lvl="1"/>
            <a:r>
              <a:rPr lang="en-US" altLang="en-US" sz="2000" dirty="0" smtClean="0"/>
              <a:t>They are legal but BPAS considers them unfair</a:t>
            </a:r>
          </a:p>
          <a:p>
            <a:pPr lvl="1"/>
            <a:r>
              <a:rPr lang="en-US" altLang="en-US" sz="2000" dirty="0" smtClean="0"/>
              <a:t>Recent fee litigation underscores this point (ABB legal case)</a:t>
            </a:r>
          </a:p>
          <a:p>
            <a:r>
              <a:rPr lang="en-US" altLang="en-US" sz="2400" dirty="0" smtClean="0"/>
              <a:t>Benchmarking across all service providers</a:t>
            </a:r>
          </a:p>
          <a:p>
            <a:pPr lvl="1"/>
            <a:r>
              <a:rPr lang="en-US" altLang="en-US" sz="2000" dirty="0" smtClean="0"/>
              <a:t>Financial Advisor</a:t>
            </a:r>
          </a:p>
          <a:p>
            <a:pPr lvl="1"/>
            <a:r>
              <a:rPr lang="en-US" altLang="en-US" sz="2000" dirty="0" smtClean="0"/>
              <a:t>Recordkeeper, TPA and Custodian</a:t>
            </a:r>
          </a:p>
          <a:p>
            <a:pPr lvl="1"/>
            <a:r>
              <a:rPr lang="en-US" altLang="en-US" sz="2000" dirty="0" smtClean="0"/>
              <a:t>Investment Management</a:t>
            </a:r>
          </a:p>
          <a:p>
            <a:pPr marL="0" indent="0">
              <a:buNone/>
            </a:pPr>
            <a:endParaRPr lang="en-US" altLang="en-US" sz="1600" b="1" dirty="0" smtClean="0"/>
          </a:p>
          <a:p>
            <a:pPr marL="0" indent="0">
              <a:buNone/>
            </a:pPr>
            <a:endParaRPr lang="en-US" altLang="en-US" sz="1600" b="1" dirty="0" smtClean="0"/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237959" y="515937"/>
            <a:ext cx="6589714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+mj-lt"/>
              </a:rPr>
              <a:t>Current Fee Environment</a:t>
            </a:r>
            <a:endParaRPr lang="en-US" sz="4000" dirty="0" smtClean="0">
              <a:latin typeface="+mj-lt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4</a:t>
            </a:r>
          </a:p>
          <a:p>
            <a:pPr algn="r">
              <a:defRPr/>
            </a:pP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42920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658"/>
            <a:ext cx="8229600" cy="3824037"/>
          </a:xfrm>
        </p:spPr>
        <p:txBody>
          <a:bodyPr/>
          <a:lstStyle/>
          <a:p>
            <a:pPr marL="0" indent="0">
              <a:buNone/>
              <a:tabLst>
                <a:tab pos="3825875" algn="l"/>
                <a:tab pos="4692650" algn="l"/>
                <a:tab pos="5654675" algn="l"/>
                <a:tab pos="5883275" algn="l"/>
                <a:tab pos="6400800" algn="l"/>
              </a:tabLst>
            </a:pPr>
            <a:r>
              <a:rPr lang="en-US" altLang="en-US" sz="1800" b="1" dirty="0" smtClean="0"/>
              <a:t>Age Group	18-29</a:t>
            </a:r>
            <a:r>
              <a:rPr lang="en-US" altLang="en-US" sz="1800" b="1" dirty="0"/>
              <a:t>	</a:t>
            </a:r>
            <a:r>
              <a:rPr lang="en-US" altLang="en-US" sz="1800" b="1" dirty="0" smtClean="0"/>
              <a:t>30-49	50-64	65+ </a:t>
            </a:r>
          </a:p>
          <a:p>
            <a:r>
              <a:rPr lang="en-US" altLang="en-US" sz="1800" dirty="0" smtClean="0"/>
              <a:t>Not Enough Money for Retirement	   52%	  68%	  72%	42%</a:t>
            </a:r>
          </a:p>
          <a:p>
            <a:pPr>
              <a:tabLst>
                <a:tab pos="3825875" algn="l"/>
              </a:tabLst>
            </a:pPr>
            <a:r>
              <a:rPr lang="en-US" altLang="en-US" sz="1800" dirty="0" smtClean="0"/>
              <a:t>Not paying serious illness	52%	  63%         63%		50%</a:t>
            </a:r>
          </a:p>
          <a:p>
            <a:pPr marL="0" indent="0">
              <a:buNone/>
              <a:tabLst>
                <a:tab pos="349250" algn="l"/>
                <a:tab pos="3825875" algn="l"/>
              </a:tabLst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medical bills</a:t>
            </a:r>
            <a:endParaRPr lang="en-US" altLang="en-US" sz="1800" dirty="0"/>
          </a:p>
          <a:p>
            <a:r>
              <a:rPr lang="en-US" altLang="en-US" sz="1800" dirty="0" smtClean="0"/>
              <a:t>Not maintaining standard of living	   46%	  51%	  61%	42%</a:t>
            </a:r>
          </a:p>
          <a:p>
            <a:r>
              <a:rPr lang="en-US" altLang="en-US" sz="1800" dirty="0" smtClean="0"/>
              <a:t>Not paying regular medical bills	   39%	  48%	  51%	35%</a:t>
            </a:r>
          </a:p>
          <a:p>
            <a:r>
              <a:rPr lang="en-US" altLang="en-US" sz="1800" dirty="0" smtClean="0"/>
              <a:t>Not paying normal monthly bills	   40%	  42%	  44%	31%</a:t>
            </a:r>
          </a:p>
          <a:p>
            <a:r>
              <a:rPr lang="en-US" altLang="en-US" sz="1800" dirty="0" smtClean="0"/>
              <a:t>Not paying children’s college		   42%	  59%	  29%	  7%</a:t>
            </a:r>
          </a:p>
          <a:p>
            <a:r>
              <a:rPr lang="en-US" altLang="en-US" sz="1800" dirty="0" smtClean="0"/>
              <a:t>Not paying rent or mortgage		   38%	  39%	  39%	19%</a:t>
            </a:r>
          </a:p>
          <a:p>
            <a:r>
              <a:rPr lang="en-US" altLang="en-US" sz="1800" dirty="0" smtClean="0"/>
              <a:t>Not paying credit card bills		   16%	  21%	  22%	14%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buNone/>
            </a:pPr>
            <a:r>
              <a:rPr lang="en-US" altLang="en-US" sz="1600" i="1" dirty="0" smtClean="0"/>
              <a:t>Source – Gallop Economy and Personal Finance Survey (April, 2013)</a:t>
            </a: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382336" y="323438"/>
            <a:ext cx="6203389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+mj-lt"/>
              </a:rPr>
              <a:t>What Americans </a:t>
            </a:r>
            <a:br>
              <a:rPr lang="en-US" altLang="en-US" sz="4000" dirty="0" smtClean="0">
                <a:latin typeface="+mj-lt"/>
              </a:rPr>
            </a:br>
            <a:r>
              <a:rPr lang="en-US" altLang="en-US" sz="4000" dirty="0" smtClean="0">
                <a:latin typeface="+mj-lt"/>
              </a:rPr>
              <a:t>Worry About Most</a:t>
            </a:r>
            <a:endParaRPr lang="en-US" sz="4000" dirty="0" smtClean="0">
              <a:latin typeface="+mj-lt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5</a:t>
            </a:r>
          </a:p>
          <a:p>
            <a:pPr algn="r">
              <a:defRPr/>
            </a:pP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9069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708"/>
            <a:ext cx="8229600" cy="3573463"/>
          </a:xfrm>
        </p:spPr>
        <p:txBody>
          <a:bodyPr/>
          <a:lstStyle/>
          <a:p>
            <a:r>
              <a:rPr lang="en-US" altLang="en-US" sz="2400" dirty="0" smtClean="0"/>
              <a:t>Total Retirement Outsourcing </a:t>
            </a:r>
          </a:p>
          <a:p>
            <a:pPr lvl="1"/>
            <a:r>
              <a:rPr lang="en-US" altLang="en-US" sz="2400" dirty="0" smtClean="0"/>
              <a:t>HR Outsourcing</a:t>
            </a:r>
          </a:p>
          <a:p>
            <a:pPr lvl="1"/>
            <a:r>
              <a:rPr lang="en-US" altLang="en-US" sz="2400" dirty="0" smtClean="0"/>
              <a:t>3(16) </a:t>
            </a:r>
            <a:endParaRPr lang="en-US" altLang="en-US" sz="2400" dirty="0"/>
          </a:p>
          <a:p>
            <a:r>
              <a:rPr lang="en-US" altLang="en-US" sz="2400" dirty="0" smtClean="0"/>
              <a:t>Fiduciary Services</a:t>
            </a:r>
          </a:p>
          <a:p>
            <a:pPr lvl="1"/>
            <a:r>
              <a:rPr lang="en-US" altLang="en-US" sz="2400" dirty="0" smtClean="0"/>
              <a:t>3(38)</a:t>
            </a:r>
          </a:p>
          <a:p>
            <a:r>
              <a:rPr lang="en-US" altLang="en-US" sz="2400" dirty="0" smtClean="0"/>
              <a:t>Plan Design Consulting and Administration</a:t>
            </a:r>
          </a:p>
          <a:p>
            <a:r>
              <a:rPr lang="en-US" altLang="en-US" sz="2400" dirty="0" smtClean="0"/>
              <a:t>Competitive Fees</a:t>
            </a:r>
          </a:p>
          <a:p>
            <a:pPr lvl="1"/>
            <a:r>
              <a:rPr lang="en-US" altLang="en-US" sz="2400" dirty="0" smtClean="0"/>
              <a:t>CFO and DOL</a:t>
            </a:r>
            <a:endParaRPr lang="en-US" altLang="en-US" sz="2400" dirty="0"/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246039" y="636257"/>
            <a:ext cx="6589714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latin typeface="+mj-lt"/>
              </a:rPr>
              <a:t>Services Plan Sponsors Want</a:t>
            </a:r>
            <a:endParaRPr lang="en-US" sz="4000" dirty="0" smtClean="0">
              <a:latin typeface="+mj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97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2220"/>
            <a:ext cx="8229600" cy="3573463"/>
          </a:xfrm>
        </p:spPr>
        <p:txBody>
          <a:bodyPr/>
          <a:lstStyle/>
          <a:p>
            <a:r>
              <a:rPr lang="en-US" altLang="en-US" sz="2400" b="1" dirty="0" smtClean="0"/>
              <a:t>Single Point of Contact </a:t>
            </a:r>
            <a:r>
              <a:rPr lang="en-US" altLang="en-US" sz="2400" dirty="0" smtClean="0"/>
              <a:t>for all Administrative Services</a:t>
            </a:r>
          </a:p>
          <a:p>
            <a:r>
              <a:rPr lang="en-US" altLang="en-US" sz="2400" dirty="0" smtClean="0"/>
              <a:t>All transactional processing handled by a third party</a:t>
            </a:r>
            <a:endParaRPr lang="en-US" altLang="en-US" sz="2400" b="1" dirty="0" smtClean="0"/>
          </a:p>
          <a:p>
            <a:pPr lvl="1"/>
            <a:r>
              <a:rPr lang="en-US" altLang="en-US" sz="2400" b="1" dirty="0" smtClean="0"/>
              <a:t>Loans, Hardships, Payouts</a:t>
            </a:r>
          </a:p>
          <a:p>
            <a:r>
              <a:rPr lang="en-US" altLang="en-US" sz="2400" b="1" dirty="0" smtClean="0"/>
              <a:t>180 / 360 payroll integration </a:t>
            </a:r>
            <a:r>
              <a:rPr lang="en-US" altLang="en-US" sz="2400" dirty="0" smtClean="0"/>
              <a:t>with recordkeeper</a:t>
            </a:r>
          </a:p>
          <a:p>
            <a:r>
              <a:rPr lang="en-US" altLang="en-US" sz="2400" b="1" dirty="0" smtClean="0"/>
              <a:t>Better designs </a:t>
            </a:r>
            <a:r>
              <a:rPr lang="en-US" altLang="en-US" sz="2400" dirty="0" smtClean="0"/>
              <a:t>to bring better results for the participant</a:t>
            </a:r>
          </a:p>
          <a:p>
            <a:r>
              <a:rPr lang="en-US" altLang="en-US" sz="2400" dirty="0" smtClean="0"/>
              <a:t>HR and the CFO have different priorities…both must be accommodated</a:t>
            </a: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286087" y="610028"/>
            <a:ext cx="6203389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+mj-lt"/>
              </a:rPr>
              <a:t>Services Plan Sponsors Want</a:t>
            </a:r>
            <a:endParaRPr lang="en-US" sz="4000" dirty="0" smtClean="0">
              <a:latin typeface="+mj-lt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61175" y="6430963"/>
            <a:ext cx="2282825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7</a:t>
            </a:r>
          </a:p>
          <a:p>
            <a:pPr algn="r">
              <a:defRPr/>
            </a:pP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0459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88" y="2131593"/>
            <a:ext cx="8229600" cy="4031081"/>
          </a:xfrm>
        </p:spPr>
        <p:txBody>
          <a:bodyPr/>
          <a:lstStyle/>
          <a:p>
            <a:r>
              <a:rPr lang="en-US" altLang="en-US" sz="2400" dirty="0" smtClean="0"/>
              <a:t>Satisfy all the Plan Sponsor requirements</a:t>
            </a:r>
          </a:p>
          <a:p>
            <a:r>
              <a:rPr lang="en-US" altLang="en-US" sz="2400" dirty="0" smtClean="0"/>
              <a:t>Plan Analytics to help advisors evaluate success metrics</a:t>
            </a:r>
          </a:p>
          <a:p>
            <a:pPr lvl="1"/>
            <a:r>
              <a:rPr lang="en-US" altLang="en-US" sz="2400" dirty="0" smtClean="0"/>
              <a:t>GAP Analysis Reports</a:t>
            </a:r>
          </a:p>
          <a:p>
            <a:pPr lvl="1"/>
            <a:r>
              <a:rPr lang="en-US" altLang="en-US" sz="2400" dirty="0" smtClean="0"/>
              <a:t>Investment Reports linked to IPS</a:t>
            </a:r>
          </a:p>
          <a:p>
            <a:r>
              <a:rPr lang="en-US" altLang="en-US" sz="2400" dirty="0" smtClean="0"/>
              <a:t>Resources</a:t>
            </a:r>
          </a:p>
          <a:p>
            <a:pPr lvl="1"/>
            <a:r>
              <a:rPr lang="en-US" altLang="en-US" sz="2400" dirty="0" smtClean="0"/>
              <a:t>Education and Communication</a:t>
            </a:r>
          </a:p>
          <a:p>
            <a:pPr lvl="1"/>
            <a:r>
              <a:rPr lang="en-US" altLang="en-US" sz="2400" dirty="0" smtClean="0"/>
              <a:t>Web Tools</a:t>
            </a:r>
          </a:p>
          <a:p>
            <a:pPr lvl="1"/>
            <a:r>
              <a:rPr lang="en-US" altLang="en-US" sz="2400" dirty="0" smtClean="0"/>
              <a:t>Knowledgeable experts</a:t>
            </a:r>
          </a:p>
          <a:p>
            <a:r>
              <a:rPr lang="en-US" altLang="en-US" sz="2400" dirty="0" smtClean="0"/>
              <a:t>Strong Design Capability</a:t>
            </a:r>
          </a:p>
          <a:p>
            <a:pPr marL="0" indent="0">
              <a:buNone/>
            </a:pPr>
            <a:r>
              <a:rPr lang="en-US" altLang="en-US" sz="2400" dirty="0" smtClean="0"/>
              <a:t> </a:t>
            </a: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358273" y="624228"/>
            <a:ext cx="6589714" cy="1042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+mj-lt"/>
              </a:rPr>
              <a:t>Services Advisors Want</a:t>
            </a:r>
            <a:endParaRPr lang="en-US" sz="4000" dirty="0" smtClean="0">
              <a:latin typeface="+mj-lt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9588" y="6430963"/>
            <a:ext cx="2284412" cy="2762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z="900" dirty="0" smtClean="0"/>
              <a:t>8</a:t>
            </a:r>
          </a:p>
          <a:p>
            <a:pPr algn="r">
              <a:defRPr/>
            </a:pPr>
            <a:endParaRPr lang="da-DK" sz="900" dirty="0" smtClean="0"/>
          </a:p>
          <a:p>
            <a:pPr algn="r">
              <a:defRPr/>
            </a:pP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0442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612"/>
            <a:ext cx="8229600" cy="3573463"/>
          </a:xfrm>
        </p:spPr>
        <p:txBody>
          <a:bodyPr/>
          <a:lstStyle/>
          <a:p>
            <a:r>
              <a:rPr lang="en-US" sz="2400" dirty="0" smtClean="0"/>
              <a:t>Automatic Enrollment and Escalation </a:t>
            </a:r>
          </a:p>
          <a:p>
            <a:pPr lvl="1"/>
            <a:r>
              <a:rPr lang="en-US" sz="2000" dirty="0" smtClean="0"/>
              <a:t>Reduces demand for on site education meetings</a:t>
            </a:r>
          </a:p>
          <a:p>
            <a:pPr lvl="1"/>
            <a:r>
              <a:rPr lang="en-US" sz="2000" dirty="0" smtClean="0"/>
              <a:t>Increases participation and savings rates</a:t>
            </a:r>
          </a:p>
          <a:p>
            <a:pPr lvl="1"/>
            <a:r>
              <a:rPr lang="en-US" sz="2000" dirty="0" smtClean="0"/>
              <a:t>Improves ADP testing Results</a:t>
            </a:r>
          </a:p>
          <a:p>
            <a:pPr lvl="1"/>
            <a:r>
              <a:rPr lang="en-US" sz="2000" dirty="0" smtClean="0"/>
              <a:t>Frees up advisor to provide holistic financial </a:t>
            </a:r>
            <a:r>
              <a:rPr lang="en-US" sz="2000" dirty="0" smtClean="0"/>
              <a:t>planning</a:t>
            </a:r>
          </a:p>
          <a:p>
            <a:r>
              <a:rPr lang="en-US" sz="2400" dirty="0" smtClean="0"/>
              <a:t>Support to reduce leakage</a:t>
            </a:r>
          </a:p>
          <a:p>
            <a:pPr lvl="1"/>
            <a:r>
              <a:rPr lang="en-US" sz="2000" dirty="0" smtClean="0"/>
              <a:t>Retention of assets related to terminated participants</a:t>
            </a:r>
            <a:endParaRPr lang="en-US" sz="2000" dirty="0" smtClean="0"/>
          </a:p>
          <a:p>
            <a:r>
              <a:rPr lang="en-US" sz="2400" dirty="0" smtClean="0"/>
              <a:t>EGTRRA IRAs 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notice requirements</a:t>
            </a:r>
          </a:p>
          <a:p>
            <a:pPr lvl="1"/>
            <a:r>
              <a:rPr lang="en-US" sz="2000" dirty="0" smtClean="0"/>
              <a:t>On DB side, lowers PBGC premiums</a:t>
            </a:r>
          </a:p>
          <a:p>
            <a:pPr lvl="1"/>
            <a:r>
              <a:rPr lang="en-US" sz="2000" dirty="0" smtClean="0"/>
              <a:t>May lower counts so no audit is required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9" name="Rectangle 5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382343" y="515937"/>
            <a:ext cx="6391436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altLang="en-US" sz="4000" dirty="0" smtClean="0">
                <a:solidFill>
                  <a:schemeClr val="bg1"/>
                </a:solidFill>
                <a:latin typeface="+mj-lt"/>
              </a:rPr>
              <a:t>Services and Features </a:t>
            </a:r>
            <a:br>
              <a:rPr lang="en-US" altLang="en-US" sz="4000" dirty="0" smtClean="0">
                <a:solidFill>
                  <a:schemeClr val="bg1"/>
                </a:solidFill>
                <a:latin typeface="+mj-lt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+mj-lt"/>
              </a:rPr>
              <a:t>Resonating and Gaining Steam</a:t>
            </a:r>
            <a:r>
              <a:rPr lang="en-US" altLang="en-US" sz="2800" dirty="0">
                <a:solidFill>
                  <a:schemeClr val="bg1"/>
                </a:solidFill>
              </a:rPr>
              <a:t/>
            </a:r>
            <a:br>
              <a:rPr lang="en-US" alt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lvl="2">
              <a:defRPr/>
            </a:pPr>
            <a:endParaRPr lang="da-DK" sz="1200" dirty="0" smtClean="0"/>
          </a:p>
          <a:p>
            <a:pPr lvl="2">
              <a:defRPr/>
            </a:pPr>
            <a:r>
              <a:rPr lang="da-DK" sz="900" dirty="0" smtClean="0"/>
              <a:t>9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6426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86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PP_SABST_TXT_Rail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6E7517-0EE9-49CF-990D-9186DC27E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TS101875486</Template>
  <TotalTime>1309</TotalTime>
  <Words>733</Words>
  <Application>Microsoft Office PowerPoint</Application>
  <PresentationFormat>On-screen Show (4:3)</PresentationFormat>
  <Paragraphs>167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TS101875486</vt:lpstr>
      <vt:lpstr>PPP_SABST_TXT_Railing</vt:lpstr>
      <vt:lpstr>Comparing Fees and Services  – Daily Valuation DC Plans </vt:lpstr>
      <vt:lpstr>Agenda</vt:lpstr>
      <vt:lpstr>Current Fee Environment</vt:lpstr>
      <vt:lpstr>Current Fee Environment</vt:lpstr>
      <vt:lpstr>What Americans  Worry About Most</vt:lpstr>
      <vt:lpstr>Services Plan Sponsors Want</vt:lpstr>
      <vt:lpstr>Services Plan Sponsors Want</vt:lpstr>
      <vt:lpstr>Services Advisors Want</vt:lpstr>
      <vt:lpstr>Services and Features  Resonating and Gaining Steam </vt:lpstr>
      <vt:lpstr>Plans Types on our Daily Platform</vt:lpstr>
      <vt:lpstr>Pricing Example &amp; Comparison  between Incumbent vendor and BPAS </vt:lpstr>
      <vt:lpstr>How to Rate a Service Provider</vt:lpstr>
      <vt:lpstr>How to Rate a Service Provider</vt:lpstr>
      <vt:lpstr>Questions? </vt:lpstr>
      <vt:lpstr>PowerPoint Presentation</vt:lpstr>
    </vt:vector>
  </TitlesOfParts>
  <Company>BPAS,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Buchanan</dc:creator>
  <cp:lastModifiedBy>Barry Kublin</cp:lastModifiedBy>
  <cp:revision>130</cp:revision>
  <cp:lastPrinted>2014-06-02T16:33:28Z</cp:lastPrinted>
  <dcterms:created xsi:type="dcterms:W3CDTF">2013-11-04T18:42:00Z</dcterms:created>
  <dcterms:modified xsi:type="dcterms:W3CDTF">2014-06-08T20:23:31Z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TC018754869991</vt:lpwstr>
  </property>
</Properties>
</file>