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1"/>
  </p:notesMasterIdLst>
  <p:sldIdLst>
    <p:sldId id="256" r:id="rId2"/>
    <p:sldId id="319" r:id="rId3"/>
    <p:sldId id="314" r:id="rId4"/>
    <p:sldId id="301" r:id="rId5"/>
    <p:sldId id="315" r:id="rId6"/>
    <p:sldId id="302" r:id="rId7"/>
    <p:sldId id="320" r:id="rId8"/>
    <p:sldId id="303" r:id="rId9"/>
    <p:sldId id="284" r:id="rId10"/>
    <p:sldId id="285" r:id="rId11"/>
    <p:sldId id="286" r:id="rId12"/>
    <p:sldId id="287" r:id="rId13"/>
    <p:sldId id="289" r:id="rId14"/>
    <p:sldId id="305" r:id="rId15"/>
    <p:sldId id="306" r:id="rId16"/>
    <p:sldId id="321" r:id="rId17"/>
    <p:sldId id="322" r:id="rId18"/>
    <p:sldId id="323" r:id="rId19"/>
    <p:sldId id="304" r:id="rId20"/>
    <p:sldId id="309" r:id="rId21"/>
    <p:sldId id="310" r:id="rId22"/>
    <p:sldId id="312" r:id="rId23"/>
    <p:sldId id="311" r:id="rId24"/>
    <p:sldId id="324" r:id="rId25"/>
    <p:sldId id="325" r:id="rId26"/>
    <p:sldId id="318" r:id="rId27"/>
    <p:sldId id="317" r:id="rId28"/>
    <p:sldId id="316" r:id="rId29"/>
    <p:sldId id="326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A300"/>
    <a:srgbClr val="FF9900"/>
    <a:srgbClr val="990033"/>
    <a:srgbClr val="A3AF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64" autoAdjust="0"/>
    <p:restoredTop sz="94660"/>
  </p:normalViewPr>
  <p:slideViewPr>
    <p:cSldViewPr>
      <p:cViewPr>
        <p:scale>
          <a:sx n="70" d="100"/>
          <a:sy n="70" d="100"/>
        </p:scale>
        <p:origin x="-126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FEDMGNT2_FP\Fedmgnt2-COMMON\Retirement%20Insurance%20Master\Retirement%20Presentations\2012\Trends%20-%20Mutual%20Funds%20Expens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3"/>
    </mc:Choice>
    <mc:Fallback>
      <c:style val="13"/>
    </mc:Fallback>
  </mc:AlternateContent>
  <c:chart>
    <c:autoTitleDeleted val="1"/>
    <c:view3D>
      <c:rotX val="10"/>
      <c:rotY val="15"/>
      <c:depthPercent val="8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7010334645669327E-2"/>
          <c:y val="3.5080637735873992E-2"/>
          <c:w val="0.88007299868766276"/>
          <c:h val="0.85054211105280852"/>
        </c:manualLayout>
      </c:layout>
      <c:bar3D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Lbls>
            <c:dLbl>
              <c:idx val="0"/>
              <c:layout>
                <c:manualLayout>
                  <c:x val="8.3331692913386022E-3"/>
                  <c:y val="-3.05774213492885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4583169291338545E-2"/>
                  <c:y val="-2.18419223939712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2500000000000001E-2"/>
                  <c:y val="-3.56193303659024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2499835958005249E-2"/>
                  <c:y val="-1.25002090212071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4583333333333334E-2"/>
                  <c:y val="-6.25010451060356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6666666666666666E-2"/>
                  <c:y val="-7.997415968712224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4583333333333334E-2"/>
                  <c:y val="-8.06451442203995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Sheet1!$A$2:$A$7</c:f>
              <c:numCache>
                <c:formatCode>General</c:formatCod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numCache>
            </c:numRef>
          </c:cat>
          <c:val>
            <c:numRef>
              <c:f>Sheet1!$B$2:$B$7</c:f>
              <c:numCache>
                <c:formatCode>0%</c:formatCode>
                <c:ptCount val="6"/>
                <c:pt idx="0">
                  <c:v>0.14000000000000001</c:v>
                </c:pt>
                <c:pt idx="1">
                  <c:v>0.25</c:v>
                </c:pt>
                <c:pt idx="2">
                  <c:v>0.24</c:v>
                </c:pt>
                <c:pt idx="3">
                  <c:v>0.2</c:v>
                </c:pt>
                <c:pt idx="4">
                  <c:v>0.21</c:v>
                </c:pt>
                <c:pt idx="5">
                  <c:v>0.22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4"/>
        <c:shape val="box"/>
        <c:axId val="93237632"/>
        <c:axId val="93239168"/>
        <c:axId val="0"/>
      </c:bar3DChart>
      <c:catAx>
        <c:axId val="93237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3239168"/>
        <c:crosses val="autoZero"/>
        <c:auto val="1"/>
        <c:lblAlgn val="ctr"/>
        <c:lblOffset val="100"/>
        <c:noMultiLvlLbl val="0"/>
      </c:catAx>
      <c:valAx>
        <c:axId val="93239168"/>
        <c:scaling>
          <c:orientation val="minMax"/>
          <c:max val="0.5"/>
          <c:min val="0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93237632"/>
        <c:crosses val="autoZero"/>
        <c:crossBetween val="between"/>
        <c:majorUnit val="0.10000000000000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3"/>
    </mc:Choice>
    <mc:Fallback>
      <c:style val="13"/>
    </mc:Fallback>
  </mc:AlternateContent>
  <c:chart>
    <c:autoTitleDeleted val="1"/>
    <c:view3D>
      <c:rotX val="10"/>
      <c:rotY val="15"/>
      <c:depthPercent val="8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253297244094566"/>
          <c:y val="0.1218358759842528"/>
          <c:w val="0.85455036089238756"/>
          <c:h val="0.71042716535433059"/>
        </c:manualLayout>
      </c:layout>
      <c:bar3D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1"/>
            <c:bubble3D val="0"/>
          </c:dPt>
          <c:dLbls>
            <c:dLbl>
              <c:idx val="0"/>
              <c:layout>
                <c:manualLayout>
                  <c:x val="1.6666712718334795E-2"/>
                  <c:y val="-7.781917223997503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4850895443985667E-2"/>
                  <c:y val="-9.37523165091699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800416061470994E-2"/>
                  <c:y val="-6.86263760896748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4984598787121866E-2"/>
                  <c:y val="-1.24999389662254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4850895443985667E-2"/>
                  <c:y val="-6.86263760896748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7545685557367945E-2"/>
                  <c:y val="-5.6373013572579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Sheet1!$A$2:$A$7</c:f>
              <c:numCache>
                <c:formatCode>General</c:formatCode>
                <c:ptCount val="6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numCache>
            </c:numRef>
          </c:cat>
          <c:val>
            <c:numRef>
              <c:f>Sheet1!$B$2:$B$7</c:f>
              <c:numCache>
                <c:formatCode>0%</c:formatCode>
                <c:ptCount val="6"/>
                <c:pt idx="0">
                  <c:v>0.47</c:v>
                </c:pt>
                <c:pt idx="1">
                  <c:v>0.44</c:v>
                </c:pt>
                <c:pt idx="2">
                  <c:v>0.46</c:v>
                </c:pt>
                <c:pt idx="3">
                  <c:v>0.42</c:v>
                </c:pt>
                <c:pt idx="4">
                  <c:v>0.42</c:v>
                </c:pt>
                <c:pt idx="5">
                  <c:v>0.46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7"/>
        <c:shape val="box"/>
        <c:axId val="93256320"/>
        <c:axId val="95056256"/>
        <c:axId val="0"/>
      </c:bar3DChart>
      <c:catAx>
        <c:axId val="932563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5056256"/>
        <c:crosses val="autoZero"/>
        <c:auto val="1"/>
        <c:lblAlgn val="ctr"/>
        <c:lblOffset val="100"/>
        <c:noMultiLvlLbl val="0"/>
      </c:catAx>
      <c:valAx>
        <c:axId val="95056256"/>
        <c:scaling>
          <c:orientation val="minMax"/>
          <c:max val="1.000000000000002"/>
          <c:min val="0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93256320"/>
        <c:crosses val="autoZero"/>
        <c:crossBetween val="between"/>
        <c:majorUnit val="0.25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3"/>
    </mc:Choice>
    <mc:Fallback>
      <c:style val="13"/>
    </mc:Fallback>
  </mc:AlternateContent>
  <c:chart>
    <c:autoTitleDeleted val="1"/>
    <c:view3D>
      <c:rotX val="10"/>
      <c:rotY val="15"/>
      <c:depthPercent val="8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253297244094569"/>
          <c:y val="0.12183587598425286"/>
          <c:w val="0.85455036089238756"/>
          <c:h val="0.71042716535433059"/>
        </c:manualLayout>
      </c:layout>
      <c:bar3D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Lbls>
            <c:dLbl>
              <c:idx val="0"/>
              <c:layout>
                <c:manualLayout>
                  <c:x val="1.6666666666666701E-2"/>
                  <c:y val="-2.18750000000002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8750048263964501E-2"/>
                  <c:y val="-1.470071749633011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18%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2865705711827897E-2"/>
                  <c:y val="-1.516284728141257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18%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4948855642096061E-2"/>
                  <c:y val="-9.8370321538749604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6788600746585614E-2"/>
                  <c:y val="-9.83703215387496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Guess</c:v>
                </c:pt>
                <c:pt idx="1">
                  <c:v>Own Estimate</c:v>
                </c:pt>
                <c:pt idx="2">
                  <c:v>Financial Advisor</c:v>
                </c:pt>
                <c:pt idx="3">
                  <c:v>Read About an Amount</c:v>
                </c:pt>
                <c:pt idx="4">
                  <c:v>Use Online Calculator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0.45</c:v>
                </c:pt>
                <c:pt idx="1">
                  <c:v>0.18</c:v>
                </c:pt>
                <c:pt idx="2">
                  <c:v>0.18</c:v>
                </c:pt>
                <c:pt idx="3">
                  <c:v>0.08</c:v>
                </c:pt>
                <c:pt idx="4">
                  <c:v>0.08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7"/>
        <c:shape val="box"/>
        <c:axId val="95118464"/>
        <c:axId val="95120000"/>
        <c:axId val="0"/>
      </c:bar3DChart>
      <c:catAx>
        <c:axId val="95118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5120000"/>
        <c:crosses val="autoZero"/>
        <c:auto val="1"/>
        <c:lblAlgn val="ctr"/>
        <c:lblOffset val="100"/>
        <c:noMultiLvlLbl val="0"/>
      </c:catAx>
      <c:valAx>
        <c:axId val="95120000"/>
        <c:scaling>
          <c:orientation val="minMax"/>
          <c:max val="0.500000000000002"/>
          <c:min val="0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95118464"/>
        <c:crosses val="autoZero"/>
        <c:crossBetween val="between"/>
        <c:majorUnit val="0.25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3"/>
    </mc:Choice>
    <mc:Fallback>
      <c:style val="1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253297244094571"/>
          <c:y val="0.12183587598425291"/>
          <c:w val="0.85455036089238756"/>
          <c:h val="0.71042716535433059"/>
        </c:manualLayout>
      </c:layout>
      <c:barChart>
        <c:barDir val="bar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Lbls>
            <c:dLbl>
              <c:idx val="0"/>
              <c:layout>
                <c:manualLayout>
                  <c:x val="6.6803099444901126E-3"/>
                  <c:y val="-4.1475212930365242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29%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7690663182509219E-3"/>
                  <c:y val="-3.465650925643095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21%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76633399316557E-3"/>
                  <c:y val="-6.5904829880205698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22%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8550903669263793E-3"/>
                  <c:y val="-3.6359440368447294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7.7453096842162539E-4"/>
                  <c:y val="-6.8163772653113161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Sheet1!$A$2:$A$6</c:f>
              <c:strCache>
                <c:ptCount val="5"/>
                <c:pt idx="0">
                  <c:v>&lt; $250,000</c:v>
                </c:pt>
                <c:pt idx="1">
                  <c:v>$250,000-$499,999</c:v>
                </c:pt>
                <c:pt idx="2">
                  <c:v>$500,000- $999,999</c:v>
                </c:pt>
                <c:pt idx="3">
                  <c:v>$1 - $1.5 Million</c:v>
                </c:pt>
                <c:pt idx="4">
                  <c:v>&gt; $1.5 Million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0.28999999999999998</c:v>
                </c:pt>
                <c:pt idx="1">
                  <c:v>0.21</c:v>
                </c:pt>
                <c:pt idx="2">
                  <c:v>0.22</c:v>
                </c:pt>
                <c:pt idx="3">
                  <c:v>0.08</c:v>
                </c:pt>
                <c:pt idx="4">
                  <c:v>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7"/>
        <c:axId val="95214592"/>
        <c:axId val="95216384"/>
      </c:barChart>
      <c:catAx>
        <c:axId val="95214592"/>
        <c:scaling>
          <c:orientation val="maxMin"/>
        </c:scaling>
        <c:delete val="0"/>
        <c:axPos val="l"/>
        <c:numFmt formatCode="0%" sourceLinked="1"/>
        <c:majorTickMark val="out"/>
        <c:minorTickMark val="none"/>
        <c:tickLblPos val="nextTo"/>
        <c:crossAx val="95216384"/>
        <c:crosses val="autoZero"/>
        <c:auto val="1"/>
        <c:lblAlgn val="ctr"/>
        <c:lblOffset val="100"/>
        <c:noMultiLvlLbl val="0"/>
      </c:catAx>
      <c:valAx>
        <c:axId val="95216384"/>
        <c:scaling>
          <c:orientation val="minMax"/>
          <c:max val="0.35000000000000231"/>
          <c:min val="0"/>
        </c:scaling>
        <c:delete val="0"/>
        <c:axPos val="t"/>
        <c:numFmt formatCode="0%" sourceLinked="1"/>
        <c:majorTickMark val="out"/>
        <c:minorTickMark val="none"/>
        <c:tickLblPos val="nextTo"/>
        <c:crossAx val="95214592"/>
        <c:crosses val="autoZero"/>
        <c:crossBetween val="between"/>
        <c:majorUnit val="0.3500000000000013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>
        <c:manualLayout>
          <c:layoutTarget val="inner"/>
          <c:xMode val="edge"/>
          <c:yMode val="edge"/>
          <c:x val="8.0604303088337492E-2"/>
          <c:y val="5.5104257801108406E-2"/>
          <c:w val="0.75011847184333114"/>
          <c:h val="0.74598037263032235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Equity Funds </c:v>
                </c:pt>
              </c:strCache>
            </c:strRef>
          </c:tx>
          <c:marker>
            <c:symbol val="none"/>
          </c:marker>
          <c:cat>
            <c:numRef>
              <c:f>Sheet1!$B$1:$P$1</c:f>
              <c:numCache>
                <c:formatCode>General</c:formatCode>
                <c:ptCount val="15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</c:numCache>
            </c:numRef>
          </c:cat>
          <c:val>
            <c:numRef>
              <c:f>Sheet1!$B$2:$P$2</c:f>
              <c:numCache>
                <c:formatCode>General</c:formatCode>
                <c:ptCount val="15"/>
                <c:pt idx="0">
                  <c:v>99</c:v>
                </c:pt>
                <c:pt idx="1">
                  <c:v>106</c:v>
                </c:pt>
                <c:pt idx="2">
                  <c:v>99</c:v>
                </c:pt>
                <c:pt idx="3">
                  <c:v>99</c:v>
                </c:pt>
                <c:pt idx="4">
                  <c:v>100</c:v>
                </c:pt>
                <c:pt idx="5">
                  <c:v>100</c:v>
                </c:pt>
                <c:pt idx="6">
                  <c:v>95</c:v>
                </c:pt>
                <c:pt idx="7">
                  <c:v>91</c:v>
                </c:pt>
                <c:pt idx="8">
                  <c:v>88</c:v>
                </c:pt>
                <c:pt idx="9">
                  <c:v>86</c:v>
                </c:pt>
                <c:pt idx="10">
                  <c:v>83</c:v>
                </c:pt>
                <c:pt idx="11">
                  <c:v>87</c:v>
                </c:pt>
                <c:pt idx="12">
                  <c:v>83</c:v>
                </c:pt>
                <c:pt idx="13">
                  <c:v>79</c:v>
                </c:pt>
                <c:pt idx="14">
                  <c:v>77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Hybrid Funds</c:v>
                </c:pt>
              </c:strCache>
            </c:strRef>
          </c:tx>
          <c:marker>
            <c:symbol val="none"/>
          </c:marker>
          <c:cat>
            <c:numRef>
              <c:f>Sheet1!$B$1:$P$1</c:f>
              <c:numCache>
                <c:formatCode>General</c:formatCode>
                <c:ptCount val="15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</c:numCache>
            </c:numRef>
          </c:cat>
          <c:val>
            <c:numRef>
              <c:f>Sheet1!$B$3:$P$3</c:f>
              <c:numCache>
                <c:formatCode>General</c:formatCode>
                <c:ptCount val="15"/>
                <c:pt idx="0">
                  <c:v>102</c:v>
                </c:pt>
                <c:pt idx="1">
                  <c:v>97</c:v>
                </c:pt>
                <c:pt idx="2">
                  <c:v>89</c:v>
                </c:pt>
                <c:pt idx="3">
                  <c:v>89</c:v>
                </c:pt>
                <c:pt idx="4">
                  <c:v>89</c:v>
                </c:pt>
                <c:pt idx="5">
                  <c:v>90</c:v>
                </c:pt>
                <c:pt idx="6">
                  <c:v>84</c:v>
                </c:pt>
                <c:pt idx="7">
                  <c:v>80</c:v>
                </c:pt>
                <c:pt idx="8">
                  <c:v>78</c:v>
                </c:pt>
                <c:pt idx="9">
                  <c:v>77</c:v>
                </c:pt>
                <c:pt idx="10">
                  <c:v>77</c:v>
                </c:pt>
                <c:pt idx="11">
                  <c:v>84</c:v>
                </c:pt>
                <c:pt idx="12">
                  <c:v>82</c:v>
                </c:pt>
                <c:pt idx="13">
                  <c:v>80</c:v>
                </c:pt>
                <c:pt idx="14">
                  <c:v>79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Bond Funds</c:v>
                </c:pt>
              </c:strCache>
            </c:strRef>
          </c:tx>
          <c:marker>
            <c:symbol val="none"/>
          </c:marker>
          <c:cat>
            <c:numRef>
              <c:f>Sheet1!$B$1:$P$1</c:f>
              <c:numCache>
                <c:formatCode>General</c:formatCode>
                <c:ptCount val="15"/>
                <c:pt idx="0">
                  <c:v>1990</c:v>
                </c:pt>
                <c:pt idx="1">
                  <c:v>1995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</c:numCache>
            </c:numRef>
          </c:cat>
          <c:val>
            <c:numRef>
              <c:f>Sheet1!$B$4:$P$4</c:f>
              <c:numCache>
                <c:formatCode>General</c:formatCode>
                <c:ptCount val="15"/>
                <c:pt idx="0">
                  <c:v>88</c:v>
                </c:pt>
                <c:pt idx="1">
                  <c:v>84</c:v>
                </c:pt>
                <c:pt idx="2">
                  <c:v>76</c:v>
                </c:pt>
                <c:pt idx="3">
                  <c:v>75</c:v>
                </c:pt>
                <c:pt idx="4">
                  <c:v>73</c:v>
                </c:pt>
                <c:pt idx="5">
                  <c:v>75</c:v>
                </c:pt>
                <c:pt idx="6">
                  <c:v>72</c:v>
                </c:pt>
                <c:pt idx="7">
                  <c:v>69</c:v>
                </c:pt>
                <c:pt idx="8">
                  <c:v>67</c:v>
                </c:pt>
                <c:pt idx="9">
                  <c:v>64</c:v>
                </c:pt>
                <c:pt idx="10">
                  <c:v>61</c:v>
                </c:pt>
                <c:pt idx="11">
                  <c:v>64</c:v>
                </c:pt>
                <c:pt idx="12">
                  <c:v>64</c:v>
                </c:pt>
                <c:pt idx="13">
                  <c:v>62</c:v>
                </c:pt>
                <c:pt idx="14">
                  <c:v>61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5875200"/>
        <c:axId val="155876736"/>
      </c:lineChart>
      <c:catAx>
        <c:axId val="155875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55876736"/>
        <c:crosses val="autoZero"/>
        <c:auto val="1"/>
        <c:lblAlgn val="ctr"/>
        <c:lblOffset val="100"/>
        <c:tickLblSkip val="1"/>
        <c:noMultiLvlLbl val="0"/>
      </c:catAx>
      <c:valAx>
        <c:axId val="155876736"/>
        <c:scaling>
          <c:orientation val="minMax"/>
          <c:min val="6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587520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0.73081</cdr:x>
      <cdr:y>0.08424</cdr:y>
    </cdr:from>
    <cdr:to>
      <cdr:x>0.88505</cdr:x>
      <cdr:y>0.48142</cdr:y>
    </cdr:to>
    <cdr:sp macro="" textlink="">
      <cdr:nvSpPr>
        <cdr:cNvPr id="3" name="Down Arrow Callout 2"/>
        <cdr:cNvSpPr/>
      </cdr:nvSpPr>
      <cdr:spPr>
        <a:xfrm xmlns:a="http://schemas.openxmlformats.org/drawingml/2006/main">
          <a:off x="6122373" y="304800"/>
          <a:ext cx="1292185" cy="1437178"/>
        </a:xfrm>
        <a:prstGeom xmlns:a="http://schemas.openxmlformats.org/drawingml/2006/main" prst="downArrowCallout">
          <a:avLst/>
        </a:prstGeom>
        <a:solidFill xmlns:a="http://schemas.openxmlformats.org/drawingml/2006/main">
          <a:schemeClr val="bg1">
            <a:lumMod val="85000"/>
          </a:schemeClr>
        </a:solidFill>
        <a:ln xmlns:a="http://schemas.openxmlformats.org/drawingml/2006/main" w="6350">
          <a:solidFill>
            <a:schemeClr val="bg1">
              <a:lumMod val="50000"/>
            </a:schemeClr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b="1" dirty="0" smtClean="0">
              <a:solidFill>
                <a:srgbClr val="AB0534"/>
              </a:solidFill>
              <a:latin typeface="Calibri" panose="020F0502020204030204" pitchFamily="34" charset="0"/>
              <a:cs typeface="Calibri" panose="020F0502020204030204" pitchFamily="34" charset="0"/>
            </a:rPr>
            <a:t>77 basis points =  average equity fund expenses paid in 2012</a:t>
          </a:r>
          <a:endParaRPr lang="en-US" dirty="0">
            <a:solidFill>
              <a:srgbClr val="AB0534"/>
            </a:solidFill>
            <a:latin typeface="Calibri" panose="020F0502020204030204" pitchFamily="34" charset="0"/>
            <a:cs typeface="Calibri" panose="020F050202020403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4F256F-BBE5-4F54-971A-97BC6EF9D88A}" type="datetimeFigureOut">
              <a:rPr lang="en-US" smtClean="0"/>
              <a:t>6/9/2014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EABD7F-32AD-459D-8C1C-E53EF1AFCF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028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81AEF-F2AA-4F5C-840B-D932860B65D8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449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9" descr="C:\Documents and Settings\Rami\Desktop\Ramis Work\PresPro\Templates_08_August_2004\JPGS\PPP_SABST_TLE_Rail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214" y="152400"/>
            <a:ext cx="9612814" cy="5407208"/>
          </a:xfrm>
          <a:prstGeom prst="rect">
            <a:avLst/>
          </a:prstGeom>
          <a:effectLst>
            <a:softEdge rad="571500"/>
          </a:effectLst>
        </p:spPr>
      </p:pic>
      <p:pic>
        <p:nvPicPr>
          <p:cNvPr id="6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181600"/>
            <a:ext cx="1828800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8"/>
          <p:cNvSpPr txBox="1">
            <a:spLocks noChangeArrowheads="1"/>
          </p:cNvSpPr>
          <p:nvPr userDrawn="1"/>
        </p:nvSpPr>
        <p:spPr bwMode="auto">
          <a:xfrm>
            <a:off x="6324600" y="6145213"/>
            <a:ext cx="28194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600" smtClean="0">
                <a:solidFill>
                  <a:srgbClr val="FFFFFF"/>
                </a:solidFill>
              </a:rPr>
              <a:t>Partner Conference 2014</a:t>
            </a: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12700" y="4903788"/>
            <a:ext cx="6400800" cy="1752600"/>
          </a:xfrm>
          <a:prstGeom prst="rect">
            <a:avLst/>
          </a:prstGeom>
          <a:solidFill>
            <a:srgbClr val="000066">
              <a:alpha val="72157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16" y="4925358"/>
            <a:ext cx="6400800" cy="954673"/>
          </a:xfrm>
          <a:noFill/>
        </p:spPr>
        <p:txBody>
          <a:bodyPr/>
          <a:lstStyle>
            <a:lvl1pPr algn="ctr">
              <a:defRPr sz="4000">
                <a:solidFill>
                  <a:srgbClr val="FFFF99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16" y="5803831"/>
            <a:ext cx="6400800" cy="862013"/>
          </a:xfrm>
          <a:noFill/>
        </p:spPr>
        <p:txBody>
          <a:bodyPr/>
          <a:lstStyle>
            <a:lvl1pPr marL="0" indent="0" algn="ctr">
              <a:buFontTx/>
              <a:buNone/>
              <a:defRPr i="1">
                <a:solidFill>
                  <a:srgbClr val="FFFF99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152400" y="6678613"/>
            <a:ext cx="1905000" cy="165100"/>
          </a:xfrm>
        </p:spPr>
        <p:txBody>
          <a:bodyPr/>
          <a:lstStyle>
            <a:lvl1pPr>
              <a:defRPr sz="11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9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038975" y="6678613"/>
            <a:ext cx="1905000" cy="165100"/>
          </a:xfrm>
        </p:spPr>
        <p:txBody>
          <a:bodyPr/>
          <a:lstStyle>
            <a:lvl1pPr>
              <a:defRPr sz="11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8278932-A20E-445D-B5C1-E51B70B80A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-14514" y="6629400"/>
            <a:ext cx="9144000" cy="228600"/>
          </a:xfrm>
          <a:prstGeom prst="rect">
            <a:avLst/>
          </a:prstGeom>
          <a:solidFill>
            <a:srgbClr val="A3AF0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145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250" y="1676400"/>
            <a:ext cx="6889750" cy="12192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9F4A0-8D24-4F41-A97B-E0E2A829BD7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061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2819400"/>
            <a:ext cx="40767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3900" y="2819400"/>
            <a:ext cx="40767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A2E203-C250-4AE1-BA40-48B82920240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5554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EF1E44-CEB3-488E-AF28-CD08890D59B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553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1707A-44A2-4F03-8C34-357DBA50670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780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49600" y="6248400"/>
            <a:ext cx="2844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b="1">
              <a:solidFill>
                <a:srgbClr val="081D58"/>
              </a:solidFill>
              <a:latin typeface="Tw Cen MT Condensed Extra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99227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42" descr="C:\Documents and Settings\Rami\Desktop\Ramis Work\PresPro\Templates_08_August_2004\JPGS\PPP_SABST_TXT_Railing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2743200"/>
            <a:ext cx="83058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6525" y="6624638"/>
            <a:ext cx="1905000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90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24638"/>
            <a:ext cx="1905000" cy="23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E0EA4C-EA9B-45C3-A6EA-525C5CAE87C5}" type="slidenum">
              <a:rPr lang="en-US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3" name="Content Placeholder 1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8700" y="228600"/>
            <a:ext cx="144780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5"/>
          <p:cNvSpPr txBox="1">
            <a:spLocks noChangeArrowheads="1"/>
          </p:cNvSpPr>
          <p:nvPr userDrawn="1"/>
        </p:nvSpPr>
        <p:spPr bwMode="auto">
          <a:xfrm>
            <a:off x="7010400" y="995363"/>
            <a:ext cx="2133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200" smtClean="0">
                <a:solidFill>
                  <a:srgbClr val="FFFFFF"/>
                </a:solidFill>
              </a:rPr>
              <a:t>Partner Conference 2014</a:t>
            </a:r>
          </a:p>
        </p:txBody>
      </p:sp>
      <p:sp>
        <p:nvSpPr>
          <p:cNvPr id="4" name="Rectangle 3"/>
          <p:cNvSpPr/>
          <p:nvPr userDrawn="1"/>
        </p:nvSpPr>
        <p:spPr bwMode="auto">
          <a:xfrm>
            <a:off x="0" y="1447800"/>
            <a:ext cx="9144000" cy="1243013"/>
          </a:xfrm>
          <a:prstGeom prst="rect">
            <a:avLst/>
          </a:prstGeom>
          <a:solidFill>
            <a:srgbClr val="000066"/>
          </a:solidFill>
          <a:ln w="571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103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447800"/>
            <a:ext cx="64325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pic>
        <p:nvPicPr>
          <p:cNvPr id="1034" name="Picture 6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1" t="9381" b="40530"/>
          <a:stretch>
            <a:fillRect/>
          </a:stretch>
        </p:blipFill>
        <p:spPr bwMode="auto">
          <a:xfrm>
            <a:off x="0" y="-28575"/>
            <a:ext cx="7105650" cy="134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9279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400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rgbClr val="000066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rgbClr val="000066"/>
          </a:solidFill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rgbClr val="000066"/>
          </a:solidFill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900">
          <a:solidFill>
            <a:srgbClr val="000066"/>
          </a:solidFill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000066"/>
          </a:solidFill>
          <a:latin typeface="Calibri" panose="020F0502020204030204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16" y="5065127"/>
            <a:ext cx="6400800" cy="954673"/>
          </a:xfrm>
        </p:spPr>
        <p:txBody>
          <a:bodyPr/>
          <a:lstStyle/>
          <a:p>
            <a:r>
              <a:rPr lang="en-US" sz="3600" dirty="0" smtClean="0"/>
              <a:t>A Bird’s Eye View of the Retirement Plan Business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16" y="6072187"/>
            <a:ext cx="6400800" cy="862013"/>
          </a:xfrm>
        </p:spPr>
        <p:txBody>
          <a:bodyPr/>
          <a:lstStyle/>
          <a:p>
            <a:r>
              <a:rPr lang="en-US" dirty="0" smtClean="0"/>
              <a:t>By Paul </a:t>
            </a:r>
            <a:r>
              <a:rPr lang="en-US" dirty="0" err="1" smtClean="0"/>
              <a:t>Neveu</a:t>
            </a:r>
            <a:r>
              <a:rPr lang="en-US" dirty="0" smtClean="0"/>
              <a:t>, SVP Sales and Marketing, BPAS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277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132829320"/>
              </p:ext>
            </p:extLst>
          </p:nvPr>
        </p:nvGraphicFramePr>
        <p:xfrm>
          <a:off x="990600" y="1600200"/>
          <a:ext cx="6514423" cy="4505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>
          <a:xfrm>
            <a:off x="349250" y="1600200"/>
            <a:ext cx="8261350" cy="12192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Arial" charset="0"/>
              </a:defRPr>
            </a:lvl9pPr>
          </a:lstStyle>
          <a:p>
            <a:r>
              <a:rPr lang="en-US" sz="3200" dirty="0" smtClean="0"/>
              <a:t>Percentage of employees who actually </a:t>
            </a:r>
            <a:r>
              <a:rPr lang="en-US" sz="3200" i="1" dirty="0" smtClean="0"/>
              <a:t>calculate </a:t>
            </a:r>
            <a:r>
              <a:rPr lang="en-US" sz="3200" dirty="0" smtClean="0"/>
              <a:t>how much they will need in retirement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85892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713529683"/>
              </p:ext>
            </p:extLst>
          </p:nvPr>
        </p:nvGraphicFramePr>
        <p:xfrm>
          <a:off x="838200" y="2164977"/>
          <a:ext cx="7666043" cy="47692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itle 1"/>
          <p:cNvSpPr txBox="1">
            <a:spLocks/>
          </p:cNvSpPr>
          <p:nvPr/>
        </p:nvSpPr>
        <p:spPr>
          <a:xfrm>
            <a:off x="349250" y="1600200"/>
            <a:ext cx="8261350" cy="12192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Arial" charset="0"/>
              </a:defRPr>
            </a:lvl9pPr>
          </a:lstStyle>
          <a:p>
            <a:r>
              <a:rPr lang="en-US" sz="3200" dirty="0" smtClean="0"/>
              <a:t>Methods of determining savings needed for retirement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672495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57980865"/>
              </p:ext>
            </p:extLst>
          </p:nvPr>
        </p:nvGraphicFramePr>
        <p:xfrm>
          <a:off x="1220870" y="2711929"/>
          <a:ext cx="6358687" cy="4298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349250" y="1600200"/>
            <a:ext cx="8261350" cy="12192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Arial" charset="0"/>
              </a:defRPr>
            </a:lvl9pPr>
          </a:lstStyle>
          <a:p>
            <a:r>
              <a:rPr lang="en-US" sz="3200" dirty="0" smtClean="0"/>
              <a:t>How much do employees </a:t>
            </a:r>
            <a:r>
              <a:rPr lang="en-US" sz="3200" i="1" dirty="0" smtClean="0"/>
              <a:t>think</a:t>
            </a:r>
            <a:r>
              <a:rPr lang="en-US" sz="3200" dirty="0" smtClean="0"/>
              <a:t> they will need to accumulate by retirement age?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9293926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28983893"/>
              </p:ext>
            </p:extLst>
          </p:nvPr>
        </p:nvGraphicFramePr>
        <p:xfrm>
          <a:off x="345140" y="2743200"/>
          <a:ext cx="8377519" cy="36184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349250" y="1447800"/>
            <a:ext cx="8185150" cy="12192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Arial" charset="0"/>
              </a:defRPr>
            </a:lvl9pPr>
          </a:lstStyle>
          <a:p>
            <a:r>
              <a:rPr lang="en-US" dirty="0" smtClean="0"/>
              <a:t>Average mutual fund expense ratios have declined continuously since 1990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52029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Today, we are seeing movement to….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smtClean="0"/>
              <a:t>Auto enrollment / automatic escalation plans</a:t>
            </a:r>
          </a:p>
          <a:p>
            <a:r>
              <a:rPr lang="en-US" sz="2200" dirty="0" smtClean="0"/>
              <a:t>Full online enrollment, including online beneficiary designations</a:t>
            </a:r>
          </a:p>
          <a:p>
            <a:pPr lvl="1"/>
            <a:r>
              <a:rPr lang="en-US" sz="1600" dirty="0" smtClean="0"/>
              <a:t>Greater convenience, reducing risks for all parties from manual processes</a:t>
            </a:r>
          </a:p>
          <a:p>
            <a:r>
              <a:rPr lang="en-US" sz="2200" dirty="0" smtClean="0"/>
              <a:t>Fiduciary service models (</a:t>
            </a:r>
            <a:r>
              <a:rPr lang="en-US" sz="2200" dirty="0" smtClean="0">
                <a:sym typeface="Wingdings" pitchFamily="2" charset="2"/>
              </a:rPr>
              <a:t>3(21), 3(38))</a:t>
            </a:r>
          </a:p>
          <a:p>
            <a:r>
              <a:rPr lang="en-US" sz="2200" dirty="0" smtClean="0">
                <a:sym typeface="Wingdings" pitchFamily="2" charset="2"/>
              </a:rPr>
              <a:t>Level compensation, fee normalization (in lieu of ERISA recapture)</a:t>
            </a:r>
          </a:p>
          <a:p>
            <a:r>
              <a:rPr lang="en-US" sz="2200" dirty="0" smtClean="0">
                <a:sym typeface="Wingdings" pitchFamily="2" charset="2"/>
              </a:rPr>
              <a:t>Age-based QDIAs as defaults (55% of BPAS plans now use QDIAs)</a:t>
            </a:r>
          </a:p>
          <a:p>
            <a:r>
              <a:rPr lang="en-US" sz="2200" dirty="0" smtClean="0">
                <a:sym typeface="Wingdings" pitchFamily="2" charset="2"/>
              </a:rPr>
              <a:t>Proliferation of CIFs (large plans, QDIAs, eliminate models, and more)</a:t>
            </a:r>
          </a:p>
          <a:p>
            <a:r>
              <a:rPr lang="en-US" sz="2200" dirty="0" smtClean="0">
                <a:sym typeface="Wingdings" pitchFamily="2" charset="2"/>
              </a:rPr>
              <a:t>Fee transparency </a:t>
            </a:r>
            <a:r>
              <a:rPr lang="en-US" sz="1600" dirty="0" smtClean="0">
                <a:sym typeface="Wingdings" pitchFamily="2" charset="2"/>
              </a:rPr>
              <a:t>(408b2, no hidden compensation, no finder’s fees, being up front about the true costs of servicing a plan)</a:t>
            </a:r>
          </a:p>
          <a:p>
            <a:r>
              <a:rPr lang="en-US" sz="2200" dirty="0" smtClean="0">
                <a:sym typeface="Wingdings" pitchFamily="2" charset="2"/>
              </a:rPr>
              <a:t>DB / DC combo plans due to higher marginal tax rates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976285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trends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smtClean="0"/>
              <a:t>“Dashboard meetings” … focus on key success indicators</a:t>
            </a:r>
          </a:p>
          <a:p>
            <a:r>
              <a:rPr lang="en-US" sz="2200" dirty="0" smtClean="0"/>
              <a:t>Going to one of three safe harbors… 22% of BPAS plans now a SH</a:t>
            </a:r>
          </a:p>
          <a:p>
            <a:r>
              <a:rPr lang="en-US" sz="2200" dirty="0" smtClean="0"/>
              <a:t>Proliferation of MEPs and METs</a:t>
            </a:r>
          </a:p>
          <a:p>
            <a:r>
              <a:rPr lang="en-US" sz="2200" dirty="0" smtClean="0"/>
              <a:t>Payroll provider integration (180, 360 degree)</a:t>
            </a:r>
          </a:p>
          <a:p>
            <a:r>
              <a:rPr lang="en-US" sz="2200" dirty="0" smtClean="0"/>
              <a:t>Provider consolidation and acquisitions</a:t>
            </a:r>
          </a:p>
          <a:p>
            <a:pPr lvl="1"/>
            <a:r>
              <a:rPr lang="en-US" sz="1900" dirty="0" smtClean="0"/>
              <a:t>still some aspirational pricing models in play</a:t>
            </a:r>
          </a:p>
          <a:p>
            <a:r>
              <a:rPr lang="en-US" sz="2200" dirty="0" smtClean="0"/>
              <a:t>Push for greater participant engagement (education, advice, guidance tools, </a:t>
            </a:r>
            <a:r>
              <a:rPr lang="en-US" sz="2200" dirty="0" err="1" smtClean="0"/>
              <a:t>gamification</a:t>
            </a:r>
            <a:r>
              <a:rPr lang="en-US" sz="2200" dirty="0" smtClean="0"/>
              <a:t>, personalized sessions.)</a:t>
            </a:r>
          </a:p>
          <a:p>
            <a:r>
              <a:rPr lang="en-US" sz="2200" dirty="0" smtClean="0"/>
              <a:t>Concern over bankruptcies has driven interest in VEBAs (municipalities, unions, etc.)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169278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638952" y="3060404"/>
            <a:ext cx="5971648" cy="21973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4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Automatic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enrollment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45.9% of plans</a:t>
            </a:r>
          </a:p>
          <a:p>
            <a:pPr marL="285750" indent="-285750">
              <a:lnSpc>
                <a:spcPct val="114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Investment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advice: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lnSpc>
                <a:spcPct val="114000"/>
              </a:lnSpc>
              <a:buClr>
                <a:srgbClr val="002060"/>
              </a:buClr>
              <a:buFont typeface="Calibri" panose="020F0502020204030204" pitchFamily="34" charset="0"/>
              <a:buChar char="—"/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Offered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in 57.8% of plans (up from 51.8% in 2008)</a:t>
            </a:r>
          </a:p>
          <a:p>
            <a:pPr marL="800100" lvl="1" indent="-342900">
              <a:lnSpc>
                <a:spcPct val="114000"/>
              </a:lnSpc>
              <a:buClr>
                <a:srgbClr val="002060"/>
              </a:buClr>
              <a:buFont typeface="Calibri" panose="020F0502020204030204" pitchFamily="34" charset="0"/>
              <a:buChar char="—"/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19.3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% of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participants use when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offered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49250" y="1524000"/>
            <a:ext cx="6889750" cy="1219200"/>
          </a:xfrm>
        </p:spPr>
        <p:txBody>
          <a:bodyPr/>
          <a:lstStyle/>
          <a:p>
            <a:r>
              <a:rPr lang="en-US" sz="4000" dirty="0">
                <a:solidFill>
                  <a:schemeClr val="bg1"/>
                </a:solidFill>
              </a:rPr>
              <a:t>Some Key 401(k) Statistics</a:t>
            </a:r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772" y="2980358"/>
            <a:ext cx="3226479" cy="2810841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F49F4A0-8D24-4F41-A97B-E0E2A829BD7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61637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819400" y="3048000"/>
            <a:ext cx="6096000" cy="3424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4000"/>
              </a:lnSpc>
              <a:spcAft>
                <a:spcPts val="600"/>
              </a:spcAft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Moving to safe harbor</a:t>
            </a:r>
          </a:p>
          <a:p>
            <a:pPr marL="285750" indent="-285750">
              <a:lnSpc>
                <a:spcPct val="114000"/>
              </a:lnSpc>
              <a:spcAft>
                <a:spcPts val="600"/>
              </a:spcAft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 comparability profit sharing allocation</a:t>
            </a:r>
          </a:p>
          <a:p>
            <a:pPr marL="285750" indent="-285750">
              <a:lnSpc>
                <a:spcPct val="114000"/>
              </a:lnSpc>
              <a:spcAft>
                <a:spcPts val="600"/>
              </a:spcAft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Paired cash balance plan with 401(k) / profit sharing plan</a:t>
            </a:r>
          </a:p>
          <a:p>
            <a:pPr marL="285750" indent="-285750">
              <a:lnSpc>
                <a:spcPct val="114000"/>
              </a:lnSpc>
              <a:spcAft>
                <a:spcPts val="600"/>
              </a:spcAft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Converting profit sharing to match</a:t>
            </a:r>
          </a:p>
          <a:p>
            <a:pPr marL="285750" indent="-285750">
              <a:lnSpc>
                <a:spcPct val="114000"/>
              </a:lnSpc>
              <a:spcAft>
                <a:spcPts val="600"/>
              </a:spcAft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Stretching out the match</a:t>
            </a:r>
          </a:p>
          <a:p>
            <a:pPr marL="285750" indent="-285750">
              <a:lnSpc>
                <a:spcPct val="114000"/>
              </a:lnSpc>
              <a:spcAft>
                <a:spcPts val="600"/>
              </a:spcAft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Automatic enrollment with auto </a:t>
            </a:r>
            <a:r>
              <a:rPr lang="en-US" sz="2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escalation</a:t>
            </a:r>
            <a:endParaRPr lang="en-US" sz="2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Trends in Plan </a:t>
            </a:r>
            <a:r>
              <a:rPr lang="en-US" dirty="0" smtClean="0">
                <a:solidFill>
                  <a:schemeClr val="bg1"/>
                </a:solidFill>
              </a:rPr>
              <a:t>Design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180" y="2895600"/>
            <a:ext cx="3247237" cy="282892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9EF1E44-CEB3-488E-AF28-CD08890D59B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8762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00400" y="2895600"/>
            <a:ext cx="5638800" cy="3347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4000"/>
              </a:lnSpc>
              <a:spcAft>
                <a:spcPts val="600"/>
              </a:spcAft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Loan continuation / loan automation programs</a:t>
            </a:r>
            <a:endParaRPr lang="en-US" sz="2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14000"/>
              </a:lnSpc>
              <a:spcAft>
                <a:spcPts val="600"/>
              </a:spcAft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Age-based defaults (QDIAs</a:t>
            </a:r>
            <a:r>
              <a:rPr lang="en-US" sz="2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285750" indent="-285750">
              <a:lnSpc>
                <a:spcPct val="114000"/>
              </a:lnSpc>
              <a:spcAft>
                <a:spcPts val="600"/>
              </a:spcAft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Earlier entry dates</a:t>
            </a:r>
          </a:p>
          <a:p>
            <a:pPr marL="285750" indent="-285750">
              <a:lnSpc>
                <a:spcPct val="114000"/>
              </a:lnSpc>
              <a:spcAft>
                <a:spcPts val="600"/>
              </a:spcAft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Allowing part time employees to participate</a:t>
            </a:r>
          </a:p>
          <a:p>
            <a:pPr marL="285750" indent="-285750">
              <a:lnSpc>
                <a:spcPct val="114000"/>
              </a:lnSpc>
              <a:spcAft>
                <a:spcPts val="600"/>
              </a:spcAft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Adding installment payment option</a:t>
            </a:r>
            <a:endParaRPr lang="en-US" sz="2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Trends in Plan </a:t>
            </a:r>
            <a:r>
              <a:rPr lang="en-US" dirty="0" smtClean="0">
                <a:solidFill>
                  <a:schemeClr val="bg1"/>
                </a:solidFill>
              </a:rPr>
              <a:t>Design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57" y="3048000"/>
            <a:ext cx="3124200" cy="2721738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9EF1E44-CEB3-488E-AF28-CD08890D59B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0880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Practical issues we all need to address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smtClean="0"/>
              <a:t>Not enough participants enrolled in their plan</a:t>
            </a:r>
          </a:p>
          <a:p>
            <a:pPr lvl="1"/>
            <a:r>
              <a:rPr lang="en-US" sz="1900" dirty="0" smtClean="0"/>
              <a:t>On BPAS’ DC platform, approximately 280,000 eligible employees tracked, of which 195,000 have a balance (69% of eligible employees)</a:t>
            </a:r>
          </a:p>
          <a:p>
            <a:r>
              <a:rPr lang="en-US" sz="2200" dirty="0" smtClean="0"/>
              <a:t>Not </a:t>
            </a:r>
            <a:r>
              <a:rPr lang="en-US" sz="2200" dirty="0"/>
              <a:t>enough participants logging on, using the </a:t>
            </a:r>
            <a:r>
              <a:rPr lang="en-US" sz="2200" dirty="0" smtClean="0"/>
              <a:t>tools (as of today, only about 27% of </a:t>
            </a:r>
            <a:r>
              <a:rPr lang="en-US" sz="2200" dirty="0" err="1" smtClean="0"/>
              <a:t>Ees</a:t>
            </a:r>
            <a:r>
              <a:rPr lang="en-US" sz="2200" dirty="0" smtClean="0"/>
              <a:t> have provided their email address, 40% have logged on)</a:t>
            </a:r>
            <a:endParaRPr lang="en-US" sz="2200" dirty="0"/>
          </a:p>
          <a:p>
            <a:r>
              <a:rPr lang="en-US" sz="2200" dirty="0"/>
              <a:t>Not enough plans using full online enrollment (about 12% of plans right now, estimated 45% of participant count)</a:t>
            </a:r>
          </a:p>
          <a:p>
            <a:r>
              <a:rPr lang="en-US" sz="2200" dirty="0" smtClean="0"/>
              <a:t>Vast majority of participants are </a:t>
            </a:r>
            <a:r>
              <a:rPr lang="en-US" sz="2200" b="1" dirty="0" smtClean="0"/>
              <a:t>not </a:t>
            </a:r>
            <a:r>
              <a:rPr lang="en-US" sz="2200" dirty="0" smtClean="0"/>
              <a:t>headed for BPAS’ target: 10 times compensation in retirement plans by retirement age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633762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650" y="1524000"/>
            <a:ext cx="6889750" cy="1219200"/>
          </a:xfrm>
        </p:spPr>
        <p:txBody>
          <a:bodyPr/>
          <a:lstStyle/>
          <a:p>
            <a:r>
              <a:rPr lang="en-US" sz="4000" dirty="0" smtClean="0"/>
              <a:t>Agenda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819400"/>
            <a:ext cx="8077200" cy="3810000"/>
          </a:xfrm>
        </p:spPr>
        <p:txBody>
          <a:bodyPr/>
          <a:lstStyle/>
          <a:p>
            <a:r>
              <a:rPr lang="en-US" dirty="0" smtClean="0"/>
              <a:t>Additional industry-level perspective</a:t>
            </a:r>
          </a:p>
          <a:p>
            <a:r>
              <a:rPr lang="en-US" dirty="0" smtClean="0"/>
              <a:t>Trends seen in today’s plans</a:t>
            </a:r>
          </a:p>
          <a:p>
            <a:r>
              <a:rPr lang="en-US" dirty="0" smtClean="0"/>
              <a:t>Changes impacting financial intermediaries</a:t>
            </a:r>
          </a:p>
          <a:p>
            <a:r>
              <a:rPr lang="en-US" dirty="0" smtClean="0"/>
              <a:t>Focus on outcomes</a:t>
            </a:r>
            <a:endParaRPr lang="en-US" dirty="0"/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3907663"/>
            <a:ext cx="3124200" cy="272173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F49F4A0-8D24-4F41-A97B-E0E2A829BD7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214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250" y="1676400"/>
            <a:ext cx="7651750" cy="1219200"/>
          </a:xfrm>
        </p:spPr>
        <p:txBody>
          <a:bodyPr/>
          <a:lstStyle/>
          <a:p>
            <a:r>
              <a:rPr lang="en-US" dirty="0" smtClean="0"/>
              <a:t>Average fee schedules for RIAs, Trustees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/>
              <a:t>$500,000 plan		</a:t>
            </a:r>
            <a:r>
              <a:rPr lang="en-US" sz="2200" dirty="0" smtClean="0"/>
              <a:t>64 </a:t>
            </a:r>
            <a:r>
              <a:rPr lang="en-US" sz="2200" dirty="0"/>
              <a:t>basis points</a:t>
            </a:r>
          </a:p>
          <a:p>
            <a:r>
              <a:rPr lang="en-US" sz="2200" dirty="0"/>
              <a:t>$1M plan			</a:t>
            </a:r>
            <a:r>
              <a:rPr lang="en-US" sz="2200" dirty="0" smtClean="0"/>
              <a:t>54 </a:t>
            </a:r>
            <a:r>
              <a:rPr lang="en-US" sz="2200" dirty="0"/>
              <a:t>basis points	</a:t>
            </a:r>
          </a:p>
          <a:p>
            <a:r>
              <a:rPr lang="en-US" sz="2200" dirty="0"/>
              <a:t>$2.5M plan			43 basis points</a:t>
            </a:r>
          </a:p>
          <a:p>
            <a:r>
              <a:rPr lang="en-US" sz="2200" dirty="0"/>
              <a:t>$5M plan			38 basis points</a:t>
            </a:r>
          </a:p>
          <a:p>
            <a:r>
              <a:rPr lang="en-US" sz="2200" dirty="0"/>
              <a:t>$10M plan			</a:t>
            </a:r>
            <a:r>
              <a:rPr lang="en-US" sz="2200" dirty="0" smtClean="0"/>
              <a:t>34 </a:t>
            </a:r>
            <a:r>
              <a:rPr lang="en-US" sz="2200" dirty="0"/>
              <a:t>basis points</a:t>
            </a:r>
          </a:p>
          <a:p>
            <a:r>
              <a:rPr lang="en-US" sz="2200" dirty="0"/>
              <a:t>$20M plan			</a:t>
            </a:r>
            <a:r>
              <a:rPr lang="en-US" sz="2200" dirty="0" smtClean="0"/>
              <a:t>29 </a:t>
            </a:r>
            <a:r>
              <a:rPr lang="en-US" sz="2200" dirty="0"/>
              <a:t>basis </a:t>
            </a:r>
            <a:r>
              <a:rPr lang="en-US" sz="2200" dirty="0" smtClean="0"/>
              <a:t>points</a:t>
            </a:r>
            <a:br>
              <a:rPr lang="en-US" sz="2200" dirty="0" smtClean="0"/>
            </a:br>
            <a:endParaRPr lang="en-US" sz="2200" dirty="0" smtClean="0"/>
          </a:p>
          <a:p>
            <a:r>
              <a:rPr lang="en-US" sz="2000" dirty="0" smtClean="0"/>
              <a:t>Factors: Fiduciary status, number of group and individual meetings, nature of workforce, geographic dispersion, total number of participants, accessibility for individual sessions, additional plan sponsor requests, etc.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82137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250" y="1676400"/>
            <a:ext cx="7651750" cy="1219200"/>
          </a:xfrm>
        </p:spPr>
        <p:txBody>
          <a:bodyPr/>
          <a:lstStyle/>
          <a:p>
            <a:r>
              <a:rPr lang="en-US" sz="3200" dirty="0" smtClean="0"/>
              <a:t> A great tool from Thornburg (K2 in Toolbox)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Meet </a:t>
            </a:r>
            <a:r>
              <a:rPr lang="en-US" sz="2800" dirty="0"/>
              <a:t>with plan sponsor</a:t>
            </a:r>
          </a:p>
          <a:p>
            <a:r>
              <a:rPr lang="en-US" sz="2800" dirty="0"/>
              <a:t>Review client needs in light of “dashboard”</a:t>
            </a:r>
          </a:p>
          <a:p>
            <a:r>
              <a:rPr lang="en-US" sz="2800" dirty="0"/>
              <a:t>Discuss your services to be provided, how often, and when</a:t>
            </a:r>
          </a:p>
          <a:p>
            <a:r>
              <a:rPr lang="en-US" sz="2800" dirty="0"/>
              <a:t>Negotiate your fee schedule</a:t>
            </a:r>
          </a:p>
          <a:p>
            <a:r>
              <a:rPr lang="en-US" sz="2800" dirty="0"/>
              <a:t>Set this in place for the year to govern activity</a:t>
            </a:r>
          </a:p>
        </p:txBody>
      </p:sp>
    </p:spTree>
    <p:extLst>
      <p:ext uri="{BB962C8B-B14F-4D97-AF65-F5344CB8AC3E}">
        <p14:creationId xmlns:p14="http://schemas.microsoft.com/office/powerpoint/2010/main" val="207645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250" y="1676400"/>
            <a:ext cx="7651750" cy="1219200"/>
          </a:xfrm>
        </p:spPr>
        <p:txBody>
          <a:bodyPr/>
          <a:lstStyle/>
          <a:p>
            <a:r>
              <a:rPr lang="en-US" dirty="0" smtClean="0"/>
              <a:t> Trends among financial intermediaries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Broker </a:t>
            </a:r>
            <a:r>
              <a:rPr lang="en-US" sz="2800" dirty="0"/>
              <a:t>/ dealers becoming </a:t>
            </a:r>
            <a:r>
              <a:rPr lang="en-US" sz="2800" dirty="0" smtClean="0"/>
              <a:t>RIAs</a:t>
            </a:r>
          </a:p>
          <a:p>
            <a:r>
              <a:rPr lang="en-US" sz="2800" dirty="0" smtClean="0"/>
              <a:t>Shift </a:t>
            </a:r>
            <a:r>
              <a:rPr lang="en-US" sz="2800" dirty="0"/>
              <a:t>to retirement </a:t>
            </a:r>
            <a:r>
              <a:rPr lang="en-US" sz="2800" dirty="0" smtClean="0"/>
              <a:t>specialists </a:t>
            </a:r>
          </a:p>
          <a:p>
            <a:r>
              <a:rPr lang="en-US" sz="2800" dirty="0" smtClean="0"/>
              <a:t>Movement </a:t>
            </a:r>
            <a:r>
              <a:rPr lang="en-US" sz="2800" dirty="0"/>
              <a:t>to institutional share </a:t>
            </a:r>
            <a:r>
              <a:rPr lang="en-US" sz="2800" dirty="0" smtClean="0"/>
              <a:t>classes</a:t>
            </a:r>
          </a:p>
          <a:p>
            <a:r>
              <a:rPr lang="en-US" sz="2800" dirty="0" smtClean="0"/>
              <a:t>Some delegating fund monitoring role to focus on plan and participant-level services</a:t>
            </a:r>
          </a:p>
          <a:p>
            <a:r>
              <a:rPr lang="en-US" sz="2800" dirty="0" smtClean="0"/>
              <a:t>Rise of firms acting as consultant</a:t>
            </a:r>
          </a:p>
          <a:p>
            <a:r>
              <a:rPr lang="en-US" sz="2800" dirty="0" smtClean="0"/>
              <a:t>Some moving to flat dollar compensation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698136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153400" cy="1219200"/>
          </a:xfrm>
        </p:spPr>
        <p:txBody>
          <a:bodyPr/>
          <a:lstStyle/>
          <a:p>
            <a:r>
              <a:rPr lang="en-US" dirty="0" smtClean="0"/>
              <a:t>More common compliance pitfalls today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1900" dirty="0" smtClean="0"/>
              <a:t>Late deposits</a:t>
            </a:r>
            <a:endParaRPr lang="en-US" sz="1900" dirty="0"/>
          </a:p>
          <a:p>
            <a:r>
              <a:rPr lang="en-US" sz="1900" dirty="0"/>
              <a:t>Plan document out of date</a:t>
            </a:r>
          </a:p>
          <a:p>
            <a:r>
              <a:rPr lang="en-US" sz="1900" dirty="0"/>
              <a:t>Document said X, we did Y</a:t>
            </a:r>
          </a:p>
          <a:p>
            <a:r>
              <a:rPr lang="en-US" sz="1900" dirty="0"/>
              <a:t>Compensation definition didn’t </a:t>
            </a:r>
            <a:br>
              <a:rPr lang="en-US" sz="1900" dirty="0"/>
            </a:br>
            <a:r>
              <a:rPr lang="en-US" sz="1900" dirty="0"/>
              <a:t>match practice in payroll</a:t>
            </a:r>
          </a:p>
          <a:p>
            <a:r>
              <a:rPr lang="en-US" sz="1900" dirty="0"/>
              <a:t>Failure to file 5500</a:t>
            </a:r>
          </a:p>
          <a:p>
            <a:r>
              <a:rPr lang="en-US" sz="1900" dirty="0"/>
              <a:t>Failure to fix failed ADP / ACP test</a:t>
            </a:r>
          </a:p>
          <a:p>
            <a:r>
              <a:rPr lang="en-US" sz="1900" dirty="0"/>
              <a:t>Failure to distribute required notices</a:t>
            </a:r>
          </a:p>
          <a:p>
            <a:r>
              <a:rPr lang="en-US" sz="1900" dirty="0"/>
              <a:t>Coverage testing / controlled group issues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1900" dirty="0"/>
              <a:t>Excess contributions (402g, catch up, 415)</a:t>
            </a:r>
          </a:p>
          <a:p>
            <a:r>
              <a:rPr lang="en-US" sz="1900" dirty="0"/>
              <a:t>Signing documents and amendments on time</a:t>
            </a:r>
          </a:p>
          <a:p>
            <a:r>
              <a:rPr lang="en-US" sz="1900" dirty="0"/>
              <a:t>Safe harbor issues (advance notice, amendments, etc.)</a:t>
            </a:r>
          </a:p>
          <a:p>
            <a:r>
              <a:rPr lang="en-US" sz="1900" dirty="0"/>
              <a:t>Incorrect loan payments</a:t>
            </a:r>
          </a:p>
          <a:p>
            <a:r>
              <a:rPr lang="en-US" sz="1900" dirty="0"/>
              <a:t>Missing or incorrect employer contributions</a:t>
            </a:r>
          </a:p>
          <a:p>
            <a:r>
              <a:rPr lang="en-US" sz="1900" dirty="0"/>
              <a:t>Vesting </a:t>
            </a:r>
            <a:r>
              <a:rPr lang="en-US" sz="1900" dirty="0" smtClean="0"/>
              <a:t>handled </a:t>
            </a:r>
            <a:r>
              <a:rPr lang="en-US" sz="1900" dirty="0"/>
              <a:t>incorrectly</a:t>
            </a:r>
          </a:p>
          <a:p>
            <a:r>
              <a:rPr lang="en-US" sz="1900" dirty="0"/>
              <a:t>Distributions paid out incorrectly</a:t>
            </a:r>
          </a:p>
          <a:p>
            <a:r>
              <a:rPr lang="en-US" sz="1900" dirty="0"/>
              <a:t>Ineligible hardship distributions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918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71600" y="2971298"/>
            <a:ext cx="7467600" cy="3124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4000"/>
              </a:lnSpc>
              <a:spcAft>
                <a:spcPts val="600"/>
              </a:spcAft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23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Monthly </a:t>
            </a:r>
            <a:r>
              <a:rPr lang="en-US" sz="23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report in our plan sponsor website, run for all plans</a:t>
            </a:r>
          </a:p>
          <a:p>
            <a:pPr marL="285750" indent="-285750">
              <a:lnSpc>
                <a:spcPct val="114000"/>
              </a:lnSpc>
              <a:spcAft>
                <a:spcPts val="600"/>
              </a:spcAft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Based around concept of </a:t>
            </a:r>
            <a:r>
              <a:rPr lang="en-US" sz="23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times projected final pay</a:t>
            </a:r>
          </a:p>
          <a:p>
            <a:pPr marL="285750" indent="-285750">
              <a:lnSpc>
                <a:spcPct val="114000"/>
              </a:lnSpc>
              <a:spcAft>
                <a:spcPts val="600"/>
              </a:spcAft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35 year old earning $40,000 with total balance of $84,000: Current </a:t>
            </a:r>
            <a:r>
              <a:rPr lang="en-US" sz="23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wealth </a:t>
            </a:r>
            <a:r>
              <a:rPr lang="en-US" sz="23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accumulation factor (WAF) of 2.1 </a:t>
            </a:r>
          </a:p>
          <a:p>
            <a:pPr marL="285750" indent="-285750">
              <a:lnSpc>
                <a:spcPct val="114000"/>
              </a:lnSpc>
              <a:spcAft>
                <a:spcPts val="600"/>
              </a:spcAft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62 year old earning $72,000, balance of $850,000: Current wealth </a:t>
            </a:r>
            <a:r>
              <a:rPr lang="en-US" sz="23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accumulation </a:t>
            </a:r>
            <a:r>
              <a:rPr lang="en-US" sz="23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factor (WAF) of 11.8 (grade of A</a:t>
            </a:r>
            <a:r>
              <a:rPr lang="en-US" sz="23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+)</a:t>
            </a:r>
            <a:endParaRPr lang="en-US" sz="23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305800" cy="1219200"/>
          </a:xfrm>
        </p:spPr>
        <p:txBody>
          <a:bodyPr/>
          <a:lstStyle/>
          <a:p>
            <a:r>
              <a:rPr lang="en-US" sz="4000" b="1" dirty="0">
                <a:solidFill>
                  <a:schemeClr val="bg1"/>
                </a:solidFill>
              </a:rPr>
              <a:t>The Retirement Gap </a:t>
            </a:r>
            <a:r>
              <a:rPr lang="en-US" sz="4000" b="1" dirty="0" smtClean="0">
                <a:solidFill>
                  <a:schemeClr val="bg1"/>
                </a:solidFill>
              </a:rPr>
              <a:t>Report</a:t>
            </a:r>
            <a:br>
              <a:rPr lang="en-US" sz="4000" b="1" dirty="0" smtClean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  <a:cs typeface="Calibri" panose="020F0502020204030204" pitchFamily="34" charset="0"/>
              </a:rPr>
              <a:t>Are your participants </a:t>
            </a:r>
            <a:r>
              <a:rPr lang="en-US" sz="2800" dirty="0" smtClean="0">
                <a:solidFill>
                  <a:schemeClr val="bg1"/>
                </a:solidFill>
                <a:cs typeface="Calibri" panose="020F0502020204030204" pitchFamily="34" charset="0"/>
              </a:rPr>
              <a:t>headed </a:t>
            </a:r>
            <a:r>
              <a:rPr lang="en-US" sz="2800" dirty="0">
                <a:solidFill>
                  <a:schemeClr val="bg1"/>
                </a:solidFill>
                <a:cs typeface="Calibri" panose="020F0502020204030204" pitchFamily="34" charset="0"/>
              </a:rPr>
              <a:t>to a secure retirement</a:t>
            </a:r>
            <a:r>
              <a:rPr lang="en-US" sz="2800" dirty="0" smtClean="0">
                <a:solidFill>
                  <a:schemeClr val="bg1"/>
                </a:solidFill>
                <a:cs typeface="Calibri" panose="020F0502020204030204" pitchFamily="34" charset="0"/>
              </a:rPr>
              <a:t>?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7023">
            <a:off x="-227869" y="2976136"/>
            <a:ext cx="1869027" cy="351377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9EF1E44-CEB3-488E-AF28-CD08890D59B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24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839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65400" y="3962400"/>
            <a:ext cx="6324600" cy="1379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4000"/>
              </a:lnSpc>
              <a:spcAft>
                <a:spcPts val="600"/>
              </a:spcAft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23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Averages </a:t>
            </a:r>
            <a:r>
              <a:rPr lang="en-US" sz="23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provided for plan as a whole</a:t>
            </a:r>
          </a:p>
          <a:p>
            <a:pPr marL="285750" indent="-285750">
              <a:lnSpc>
                <a:spcPct val="114000"/>
              </a:lnSpc>
              <a:spcAft>
                <a:spcPts val="600"/>
              </a:spcAft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Monitoring trends / progress over time is a key focus of BNH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305800" cy="1219200"/>
          </a:xfrm>
        </p:spPr>
        <p:txBody>
          <a:bodyPr/>
          <a:lstStyle/>
          <a:p>
            <a:r>
              <a:rPr lang="en-US" sz="4000" b="1" dirty="0">
                <a:solidFill>
                  <a:schemeClr val="bg1"/>
                </a:solidFill>
              </a:rPr>
              <a:t>The Retirement Gap </a:t>
            </a:r>
            <a:r>
              <a:rPr lang="en-US" sz="4000" b="1" dirty="0" smtClean="0">
                <a:solidFill>
                  <a:schemeClr val="bg1"/>
                </a:solidFill>
              </a:rPr>
              <a:t>Report</a:t>
            </a:r>
            <a:br>
              <a:rPr lang="en-US" sz="4000" b="1" dirty="0" smtClean="0">
                <a:solidFill>
                  <a:schemeClr val="bg1"/>
                </a:solidFill>
              </a:rPr>
            </a:br>
            <a:r>
              <a:rPr lang="en-US" sz="2800" dirty="0">
                <a:solidFill>
                  <a:schemeClr val="bg1"/>
                </a:solidFill>
                <a:cs typeface="Calibri" panose="020F0502020204030204" pitchFamily="34" charset="0"/>
              </a:rPr>
              <a:t>Are your participants </a:t>
            </a:r>
            <a:r>
              <a:rPr lang="en-US" sz="2800" dirty="0" smtClean="0">
                <a:solidFill>
                  <a:schemeClr val="bg1"/>
                </a:solidFill>
                <a:cs typeface="Calibri" panose="020F0502020204030204" pitchFamily="34" charset="0"/>
              </a:rPr>
              <a:t>headed </a:t>
            </a:r>
            <a:r>
              <a:rPr lang="en-US" sz="2800" dirty="0">
                <a:solidFill>
                  <a:schemeClr val="bg1"/>
                </a:solidFill>
                <a:cs typeface="Calibri" panose="020F0502020204030204" pitchFamily="34" charset="0"/>
              </a:rPr>
              <a:t>to a secure retirement</a:t>
            </a:r>
            <a:r>
              <a:rPr lang="en-US" sz="2800" dirty="0" smtClean="0">
                <a:solidFill>
                  <a:schemeClr val="bg1"/>
                </a:solidFill>
                <a:cs typeface="Calibri" panose="020F0502020204030204" pitchFamily="34" charset="0"/>
              </a:rPr>
              <a:t>?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14800"/>
            <a:ext cx="2986749" cy="22847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" y="3048000"/>
            <a:ext cx="8051800" cy="976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4000"/>
              </a:lnSpc>
              <a:spcAft>
                <a:spcPts val="600"/>
              </a:spcAft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is it projected to be for each employee at retirement age?</a:t>
            </a:r>
          </a:p>
          <a:p>
            <a:pPr marL="285750" indent="-285750">
              <a:lnSpc>
                <a:spcPct val="114000"/>
              </a:lnSpc>
              <a:spcAft>
                <a:spcPts val="600"/>
              </a:spcAft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Million multiple is also a factor--not just the WAF </a:t>
            </a:r>
            <a:r>
              <a:rPr lang="en-US" sz="23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score</a:t>
            </a:r>
            <a:endParaRPr lang="en-US" sz="23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9EF1E44-CEB3-488E-AF28-CD08890D59B9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25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1330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3" t="4026" r="58138" b="31880"/>
          <a:stretch/>
        </p:blipFill>
        <p:spPr bwMode="auto">
          <a:xfrm>
            <a:off x="-152400" y="0"/>
            <a:ext cx="9372600" cy="5225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33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153400" cy="1219200"/>
          </a:xfrm>
        </p:spPr>
        <p:txBody>
          <a:bodyPr/>
          <a:lstStyle/>
          <a:p>
            <a:r>
              <a:rPr lang="en-US" dirty="0"/>
              <a:t>Recap of 408(b)(2) and 404a-5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000" b="1" dirty="0"/>
              <a:t>408(b)(2) </a:t>
            </a:r>
            <a:r>
              <a:rPr lang="en-US" sz="2000" b="1" dirty="0" smtClean="0"/>
              <a:t>– Plan Sponsors</a:t>
            </a:r>
          </a:p>
          <a:p>
            <a:r>
              <a:rPr lang="en-US" sz="1800" dirty="0" smtClean="0"/>
              <a:t>Annual </a:t>
            </a:r>
            <a:r>
              <a:rPr lang="en-US" sz="1800" dirty="0"/>
              <a:t>disclosure. Reviews fiduciary status, role of providers, total fees being charged and breakdown among providers.</a:t>
            </a:r>
          </a:p>
          <a:p>
            <a:r>
              <a:rPr lang="en-US" sz="1800" dirty="0"/>
              <a:t>Will allow an employer to say “</a:t>
            </a:r>
            <a:r>
              <a:rPr lang="en-US" sz="1800" dirty="0" smtClean="0"/>
              <a:t>our total </a:t>
            </a:r>
            <a:r>
              <a:rPr lang="en-US" sz="1800" dirty="0"/>
              <a:t>cost is 1.47% of assets, of which </a:t>
            </a:r>
            <a:r>
              <a:rPr lang="en-US" sz="1800" dirty="0" smtClean="0"/>
              <a:t>A, B and C are the pieces”</a:t>
            </a:r>
            <a:endParaRPr lang="en-US" sz="1800" dirty="0"/>
          </a:p>
          <a:p>
            <a:r>
              <a:rPr lang="en-US" sz="1800" dirty="0"/>
              <a:t>Most providers deliver </a:t>
            </a:r>
            <a:r>
              <a:rPr lang="en-US" sz="1800" dirty="0" smtClean="0"/>
              <a:t>electronically. Must </a:t>
            </a:r>
            <a:r>
              <a:rPr lang="en-US" sz="1800" dirty="0"/>
              <a:t>be updated when there is a material change in the fee arrangement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3900" y="2819400"/>
            <a:ext cx="4305300" cy="3581400"/>
          </a:xfrm>
        </p:spPr>
        <p:txBody>
          <a:bodyPr/>
          <a:lstStyle/>
          <a:p>
            <a:r>
              <a:rPr lang="en-US" sz="1900" b="1" dirty="0"/>
              <a:t>404a-5 </a:t>
            </a:r>
            <a:r>
              <a:rPr lang="en-US" sz="1900" b="1" dirty="0" smtClean="0"/>
              <a:t>– Participants</a:t>
            </a:r>
            <a:endParaRPr lang="en-US" sz="1900" b="1" dirty="0"/>
          </a:p>
          <a:p>
            <a:r>
              <a:rPr lang="en-US" sz="1800" dirty="0" smtClean="0"/>
              <a:t>Annual </a:t>
            </a:r>
            <a:r>
              <a:rPr lang="en-US" sz="1800" dirty="0"/>
              <a:t>disclosure and including fees on quarterly statements</a:t>
            </a:r>
          </a:p>
          <a:p>
            <a:r>
              <a:rPr lang="en-US" sz="1800" dirty="0"/>
              <a:t>Summary of fees being charged to plan, listing of funds, performance, expense ratios, benchmarks and annual cost per $1,000 invested</a:t>
            </a:r>
          </a:p>
          <a:p>
            <a:r>
              <a:rPr lang="en-US" sz="1800" dirty="0" smtClean="0"/>
              <a:t>Provided </a:t>
            </a:r>
            <a:r>
              <a:rPr lang="en-US" sz="1800" dirty="0"/>
              <a:t>annually to eligible participants </a:t>
            </a:r>
          </a:p>
          <a:p>
            <a:r>
              <a:rPr lang="en-US" sz="1800" dirty="0"/>
              <a:t>E-delivery helps, but only with affirmative consent of participant</a:t>
            </a:r>
          </a:p>
          <a:p>
            <a:r>
              <a:rPr lang="en-US" sz="1800" dirty="0"/>
              <a:t>Updated annually and when there is a change (30 days advance notice)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938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250" y="1676400"/>
            <a:ext cx="7651750" cy="1219200"/>
          </a:xfrm>
        </p:spPr>
        <p:txBody>
          <a:bodyPr/>
          <a:lstStyle/>
          <a:p>
            <a:r>
              <a:rPr lang="en-US" dirty="0" smtClean="0"/>
              <a:t> Putting our focus on </a:t>
            </a:r>
            <a:r>
              <a:rPr lang="en-US" u="sng" dirty="0" smtClean="0"/>
              <a:t>outcomes</a:t>
            </a:r>
            <a:endParaRPr lang="en-US" sz="24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/>
              <a:t>The ultimate goal of any retirement plan, especially DC plans</a:t>
            </a:r>
          </a:p>
          <a:p>
            <a:r>
              <a:rPr lang="en-US" sz="2200" dirty="0"/>
              <a:t>We spend an inordinate amount of time on other issues that are far less significant in the end</a:t>
            </a:r>
          </a:p>
          <a:p>
            <a:r>
              <a:rPr lang="en-US" sz="2200" dirty="0"/>
              <a:t>Helping clients understand these matters is your first mandate… then helping improve key success indicators over time is what you are paid </a:t>
            </a:r>
            <a:r>
              <a:rPr lang="en-US" sz="2200" dirty="0" smtClean="0"/>
              <a:t>for</a:t>
            </a:r>
          </a:p>
          <a:p>
            <a:r>
              <a:rPr lang="en-US" sz="2200" dirty="0" smtClean="0"/>
              <a:t>Dashboard meetings and the Retirement Gap Report… will help you remind clients about the </a:t>
            </a:r>
            <a:r>
              <a:rPr lang="en-US" sz="2200" i="1" dirty="0" smtClean="0"/>
              <a:t>mission of the plan </a:t>
            </a:r>
            <a:r>
              <a:rPr lang="en-US" sz="2200" dirty="0" smtClean="0"/>
              <a:t>and encourage a long term relationship with your firm</a:t>
            </a:r>
            <a:endParaRPr lang="en-US" sz="22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72536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3712">
            <a:off x="4662046" y="4030160"/>
            <a:ext cx="2221746" cy="2221746"/>
          </a:xfrm>
          <a:prstGeom prst="rect">
            <a:avLst/>
          </a:prstGeom>
        </p:spPr>
      </p:pic>
      <p:sp>
        <p:nvSpPr>
          <p:cNvPr id="23" name="TextBox 8"/>
          <p:cNvSpPr txBox="1"/>
          <p:nvPr/>
        </p:nvSpPr>
        <p:spPr>
          <a:xfrm>
            <a:off x="400843" y="3066402"/>
            <a:ext cx="20211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0070C0"/>
                </a:solidFill>
              </a:rPr>
              <a:t>Your Plan: 87%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00B050"/>
                </a:solidFill>
              </a:rPr>
              <a:t>Industry Avg: 82%</a:t>
            </a:r>
            <a:endParaRPr lang="en-US" sz="1400" b="1" dirty="0">
              <a:solidFill>
                <a:srgbClr val="00B050"/>
              </a:solidFill>
            </a:endParaRPr>
          </a:p>
        </p:txBody>
      </p:sp>
      <p:sp>
        <p:nvSpPr>
          <p:cNvPr id="24" name="TextBox 8"/>
          <p:cNvSpPr txBox="1"/>
          <p:nvPr/>
        </p:nvSpPr>
        <p:spPr>
          <a:xfrm>
            <a:off x="2438400" y="3112568"/>
            <a:ext cx="2308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0070C0"/>
                </a:solidFill>
              </a:rPr>
              <a:t>Your </a:t>
            </a:r>
            <a:r>
              <a:rPr lang="en-US" sz="1400" b="1" dirty="0">
                <a:solidFill>
                  <a:srgbClr val="0070C0"/>
                </a:solidFill>
              </a:rPr>
              <a:t>Plan: </a:t>
            </a:r>
            <a:r>
              <a:rPr lang="en-US" sz="1400" b="1" dirty="0" smtClean="0">
                <a:solidFill>
                  <a:srgbClr val="0070C0"/>
                </a:solidFill>
              </a:rPr>
              <a:t>$62,470</a:t>
            </a:r>
            <a:endParaRPr lang="en-US" sz="1400" b="1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0B050"/>
                </a:solidFill>
              </a:rPr>
              <a:t>Industry Avg: </a:t>
            </a:r>
            <a:r>
              <a:rPr lang="en-US" sz="1400" b="1" dirty="0" smtClean="0">
                <a:solidFill>
                  <a:srgbClr val="00B050"/>
                </a:solidFill>
              </a:rPr>
              <a:t>$</a:t>
            </a:r>
            <a:r>
              <a:rPr lang="en-US" sz="1400" b="1" dirty="0" smtClean="0">
                <a:solidFill>
                  <a:srgbClr val="00B050"/>
                </a:solidFill>
              </a:rPr>
              <a:t>48,261</a:t>
            </a:r>
            <a:endParaRPr lang="en-US" sz="1400" b="1" dirty="0">
              <a:solidFill>
                <a:srgbClr val="00B050"/>
              </a:solidFill>
            </a:endParaRPr>
          </a:p>
        </p:txBody>
      </p:sp>
      <p:pic>
        <p:nvPicPr>
          <p:cNvPr id="10" name="Picture 9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3712">
            <a:off x="228600" y="982160"/>
            <a:ext cx="2221746" cy="2221746"/>
          </a:xfrm>
          <a:prstGeom prst="rect">
            <a:avLst/>
          </a:prstGeom>
        </p:spPr>
      </p:pic>
      <p:cxnSp>
        <p:nvCxnSpPr>
          <p:cNvPr id="49" name="Straight Arrow Connector 48"/>
          <p:cNvCxnSpPr/>
          <p:nvPr/>
        </p:nvCxnSpPr>
        <p:spPr>
          <a:xfrm flipV="1">
            <a:off x="1524000" y="1524000"/>
            <a:ext cx="304800" cy="483308"/>
          </a:xfrm>
          <a:prstGeom prst="straightConnector1">
            <a:avLst/>
          </a:prstGeom>
          <a:ln w="76200">
            <a:solidFill>
              <a:srgbClr val="92D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3712">
            <a:off x="2438400" y="982161"/>
            <a:ext cx="2221746" cy="2221746"/>
          </a:xfrm>
          <a:prstGeom prst="rect">
            <a:avLst/>
          </a:prstGeom>
        </p:spPr>
      </p:pic>
      <p:cxnSp>
        <p:nvCxnSpPr>
          <p:cNvPr id="52" name="Straight Arrow Connector 51"/>
          <p:cNvCxnSpPr/>
          <p:nvPr/>
        </p:nvCxnSpPr>
        <p:spPr>
          <a:xfrm flipV="1">
            <a:off x="3600786" y="1307391"/>
            <a:ext cx="78234" cy="608367"/>
          </a:xfrm>
          <a:prstGeom prst="straightConnector1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flipH="1" flipV="1">
            <a:off x="3322727" y="1307390"/>
            <a:ext cx="182473" cy="651253"/>
          </a:xfrm>
          <a:prstGeom prst="straightConnector1">
            <a:avLst/>
          </a:prstGeom>
          <a:ln w="76200">
            <a:solidFill>
              <a:srgbClr val="92D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8"/>
          <p:cNvSpPr txBox="1"/>
          <p:nvPr/>
        </p:nvSpPr>
        <p:spPr>
          <a:xfrm>
            <a:off x="4876800" y="3066402"/>
            <a:ext cx="20099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0070C0"/>
                </a:solidFill>
              </a:rPr>
              <a:t>Your </a:t>
            </a:r>
            <a:r>
              <a:rPr lang="en-US" sz="1400" b="1" dirty="0">
                <a:solidFill>
                  <a:srgbClr val="0070C0"/>
                </a:solidFill>
              </a:rPr>
              <a:t>Plan: </a:t>
            </a:r>
            <a:r>
              <a:rPr lang="en-US" sz="1400" b="1" dirty="0" smtClean="0">
                <a:solidFill>
                  <a:srgbClr val="0070C0"/>
                </a:solidFill>
              </a:rPr>
              <a:t>41.2</a:t>
            </a:r>
            <a:endParaRPr lang="en-US" sz="1400" b="1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rgbClr val="00B050"/>
                </a:solidFill>
              </a:rPr>
              <a:t>Industry Avg: </a:t>
            </a:r>
            <a:r>
              <a:rPr lang="en-US" sz="1400" b="1" dirty="0" smtClean="0">
                <a:solidFill>
                  <a:srgbClr val="00B050"/>
                </a:solidFill>
              </a:rPr>
              <a:t>45.3</a:t>
            </a:r>
            <a:endParaRPr lang="en-US" sz="1400" dirty="0" smtClean="0">
              <a:solidFill>
                <a:srgbClr val="00B050"/>
              </a:solidFill>
            </a:endParaRPr>
          </a:p>
        </p:txBody>
      </p:sp>
      <p:pic>
        <p:nvPicPr>
          <p:cNvPr id="62" name="Picture 61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958756"/>
            <a:ext cx="2156721" cy="2156721"/>
          </a:xfrm>
          <a:prstGeom prst="rect">
            <a:avLst/>
          </a:prstGeom>
        </p:spPr>
      </p:pic>
      <p:cxnSp>
        <p:nvCxnSpPr>
          <p:cNvPr id="60" name="Straight Arrow Connector 59"/>
          <p:cNvCxnSpPr/>
          <p:nvPr/>
        </p:nvCxnSpPr>
        <p:spPr>
          <a:xfrm flipH="1" flipV="1">
            <a:off x="5562600" y="1295400"/>
            <a:ext cx="76200" cy="609600"/>
          </a:xfrm>
          <a:prstGeom prst="straightConnector1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V="1">
            <a:off x="5709468" y="1237566"/>
            <a:ext cx="70669" cy="662767"/>
          </a:xfrm>
          <a:prstGeom prst="straightConnector1">
            <a:avLst/>
          </a:prstGeom>
          <a:ln w="76200">
            <a:solidFill>
              <a:srgbClr val="92D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3" name="Picture 62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213" y="914400"/>
            <a:ext cx="2232639" cy="2232639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338160" y="801469"/>
            <a:ext cx="2176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Participation Rate</a:t>
            </a:r>
          </a:p>
          <a:p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2590800" y="801469"/>
            <a:ext cx="2176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Average Balance</a:t>
            </a:r>
            <a:endParaRPr lang="en-US" dirty="0">
              <a:solidFill>
                <a:srgbClr val="002060"/>
              </a:solidFill>
            </a:endParaRPr>
          </a:p>
          <a:p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4833960" y="801469"/>
            <a:ext cx="2176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Contribution Rate</a:t>
            </a:r>
            <a:endParaRPr lang="en-US" dirty="0">
              <a:solidFill>
                <a:srgbClr val="002060"/>
              </a:solidFill>
            </a:endParaRPr>
          </a:p>
          <a:p>
            <a:endParaRPr lang="en-US" dirty="0"/>
          </a:p>
        </p:txBody>
      </p:sp>
      <p:cxnSp>
        <p:nvCxnSpPr>
          <p:cNvPr id="72" name="Straight Arrow Connector 71"/>
          <p:cNvCxnSpPr/>
          <p:nvPr/>
        </p:nvCxnSpPr>
        <p:spPr>
          <a:xfrm flipV="1">
            <a:off x="8012066" y="1307391"/>
            <a:ext cx="369934" cy="584899"/>
          </a:xfrm>
          <a:prstGeom prst="straightConnector1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endCxn id="47" idx="2"/>
          </p:cNvCxnSpPr>
          <p:nvPr/>
        </p:nvCxnSpPr>
        <p:spPr>
          <a:xfrm flipV="1">
            <a:off x="7862563" y="1237566"/>
            <a:ext cx="62237" cy="670716"/>
          </a:xfrm>
          <a:prstGeom prst="straightConnector1">
            <a:avLst/>
          </a:prstGeom>
          <a:ln w="76200">
            <a:solidFill>
              <a:srgbClr val="92D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8"/>
          <p:cNvSpPr txBox="1"/>
          <p:nvPr/>
        </p:nvSpPr>
        <p:spPr>
          <a:xfrm>
            <a:off x="6858000" y="3058180"/>
            <a:ext cx="2308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0070C0"/>
                </a:solidFill>
              </a:rPr>
              <a:t>Your </a:t>
            </a:r>
            <a:r>
              <a:rPr lang="en-US" sz="1400" b="1" dirty="0">
                <a:solidFill>
                  <a:srgbClr val="0070C0"/>
                </a:solidFill>
              </a:rPr>
              <a:t>Plan: </a:t>
            </a:r>
            <a:r>
              <a:rPr lang="en-US" sz="1400" b="1" dirty="0" smtClean="0">
                <a:solidFill>
                  <a:srgbClr val="0070C0"/>
                </a:solidFill>
              </a:rPr>
              <a:t>$51,240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00B050"/>
                </a:solidFill>
              </a:rPr>
              <a:t>Industry </a:t>
            </a:r>
            <a:r>
              <a:rPr lang="en-US" sz="1400" b="1" dirty="0">
                <a:solidFill>
                  <a:srgbClr val="00B050"/>
                </a:solidFill>
              </a:rPr>
              <a:t>Avg</a:t>
            </a:r>
            <a:r>
              <a:rPr lang="en-US" sz="1400" b="1" dirty="0" smtClean="0">
                <a:solidFill>
                  <a:srgbClr val="00B050"/>
                </a:solidFill>
              </a:rPr>
              <a:t>: $44,706</a:t>
            </a:r>
            <a:endParaRPr lang="en-US" sz="1400" dirty="0" smtClean="0">
              <a:solidFill>
                <a:srgbClr val="00B050"/>
              </a:solidFill>
            </a:endParaRPr>
          </a:p>
        </p:txBody>
      </p:sp>
      <p:pic>
        <p:nvPicPr>
          <p:cNvPr id="76" name="Picture 75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165" y="4038600"/>
            <a:ext cx="2232639" cy="2232639"/>
          </a:xfrm>
          <a:prstGeom prst="rect">
            <a:avLst/>
          </a:prstGeom>
        </p:spPr>
      </p:pic>
      <p:sp>
        <p:nvSpPr>
          <p:cNvPr id="77" name="TextBox 8"/>
          <p:cNvSpPr txBox="1"/>
          <p:nvPr/>
        </p:nvSpPr>
        <p:spPr>
          <a:xfrm>
            <a:off x="2608152" y="6182380"/>
            <a:ext cx="20596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0070C0"/>
                </a:solidFill>
              </a:rPr>
              <a:t>Your Plans: 5,4%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00B050"/>
                </a:solidFill>
              </a:rPr>
              <a:t>Industry </a:t>
            </a:r>
            <a:r>
              <a:rPr lang="en-US" sz="1400" b="1" dirty="0">
                <a:solidFill>
                  <a:srgbClr val="00B050"/>
                </a:solidFill>
              </a:rPr>
              <a:t>Avg</a:t>
            </a:r>
            <a:r>
              <a:rPr lang="en-US" sz="1400" b="1" dirty="0" smtClean="0">
                <a:solidFill>
                  <a:srgbClr val="00B050"/>
                </a:solidFill>
              </a:rPr>
              <a:t>: 4.1%</a:t>
            </a:r>
            <a:endParaRPr lang="en-US" sz="1400" dirty="0" smtClean="0">
              <a:solidFill>
                <a:srgbClr val="00B050"/>
              </a:solidFill>
            </a:endParaRPr>
          </a:p>
        </p:txBody>
      </p:sp>
      <p:cxnSp>
        <p:nvCxnSpPr>
          <p:cNvPr id="79" name="Straight Arrow Connector 78"/>
          <p:cNvCxnSpPr/>
          <p:nvPr/>
        </p:nvCxnSpPr>
        <p:spPr>
          <a:xfrm flipV="1">
            <a:off x="3559002" y="4267200"/>
            <a:ext cx="78983" cy="692876"/>
          </a:xfrm>
          <a:prstGeom prst="straightConnector1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 flipH="1" flipV="1">
            <a:off x="3276600" y="4399598"/>
            <a:ext cx="220047" cy="569034"/>
          </a:xfrm>
          <a:prstGeom prst="straightConnector1">
            <a:avLst/>
          </a:prstGeom>
          <a:ln w="76200">
            <a:solidFill>
              <a:srgbClr val="92D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"/>
          <p:cNvSpPr txBox="1"/>
          <p:nvPr/>
        </p:nvSpPr>
        <p:spPr>
          <a:xfrm>
            <a:off x="4817952" y="6172200"/>
            <a:ext cx="19506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0070C0"/>
                </a:solidFill>
              </a:rPr>
              <a:t>Your </a:t>
            </a:r>
            <a:r>
              <a:rPr lang="en-US" sz="1400" b="1" dirty="0">
                <a:solidFill>
                  <a:srgbClr val="0070C0"/>
                </a:solidFill>
              </a:rPr>
              <a:t>Plan: </a:t>
            </a:r>
            <a:r>
              <a:rPr lang="en-US" sz="1400" b="1" dirty="0" smtClean="0">
                <a:solidFill>
                  <a:srgbClr val="0070C0"/>
                </a:solidFill>
              </a:rPr>
              <a:t>1.8x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00B050"/>
                </a:solidFill>
              </a:rPr>
              <a:t>Industry </a:t>
            </a:r>
            <a:r>
              <a:rPr lang="en-US" sz="1400" b="1" dirty="0" err="1" smtClean="0">
                <a:solidFill>
                  <a:srgbClr val="00B050"/>
                </a:solidFill>
              </a:rPr>
              <a:t>Avg</a:t>
            </a:r>
            <a:r>
              <a:rPr lang="en-US" sz="1400" b="1" dirty="0" smtClean="0">
                <a:solidFill>
                  <a:srgbClr val="00B050"/>
                </a:solidFill>
              </a:rPr>
              <a:t> 1.1x</a:t>
            </a:r>
            <a:endParaRPr lang="en-US" sz="1400" dirty="0" smtClean="0">
              <a:solidFill>
                <a:srgbClr val="00B050"/>
              </a:solidFill>
            </a:endParaRPr>
          </a:p>
        </p:txBody>
      </p:sp>
      <p:sp>
        <p:nvSpPr>
          <p:cNvPr id="82" name="TextBox 8"/>
          <p:cNvSpPr txBox="1"/>
          <p:nvPr/>
        </p:nvSpPr>
        <p:spPr>
          <a:xfrm>
            <a:off x="7027752" y="6172200"/>
            <a:ext cx="20099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0070C0"/>
                </a:solidFill>
              </a:rPr>
              <a:t>Your </a:t>
            </a:r>
            <a:r>
              <a:rPr lang="en-US" sz="1400" b="1" dirty="0">
                <a:solidFill>
                  <a:srgbClr val="0070C0"/>
                </a:solidFill>
              </a:rPr>
              <a:t>Plan: </a:t>
            </a:r>
            <a:r>
              <a:rPr lang="en-US" sz="1400" b="1" dirty="0" smtClean="0">
                <a:solidFill>
                  <a:srgbClr val="0070C0"/>
                </a:solidFill>
              </a:rPr>
              <a:t>5.2x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00B050"/>
                </a:solidFill>
              </a:rPr>
              <a:t>Industry </a:t>
            </a:r>
            <a:r>
              <a:rPr lang="en-US" sz="1400" b="1" dirty="0">
                <a:solidFill>
                  <a:srgbClr val="00B050"/>
                </a:solidFill>
              </a:rPr>
              <a:t>Avg</a:t>
            </a:r>
            <a:r>
              <a:rPr lang="en-US" sz="1400" b="1" dirty="0" smtClean="0">
                <a:solidFill>
                  <a:srgbClr val="00B050"/>
                </a:solidFill>
              </a:rPr>
              <a:t>: 4.1x</a:t>
            </a:r>
            <a:endParaRPr lang="en-US" sz="1400" dirty="0" smtClean="0">
              <a:solidFill>
                <a:srgbClr val="00B050"/>
              </a:solidFill>
            </a:endParaRPr>
          </a:p>
        </p:txBody>
      </p:sp>
      <p:cxnSp>
        <p:nvCxnSpPr>
          <p:cNvPr id="83" name="Straight Arrow Connector 82"/>
          <p:cNvCxnSpPr/>
          <p:nvPr/>
        </p:nvCxnSpPr>
        <p:spPr>
          <a:xfrm flipH="1" flipV="1">
            <a:off x="5085980" y="4724830"/>
            <a:ext cx="619838" cy="323852"/>
          </a:xfrm>
          <a:prstGeom prst="straightConnector1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flipH="1" flipV="1">
            <a:off x="5046552" y="4960076"/>
            <a:ext cx="651116" cy="141642"/>
          </a:xfrm>
          <a:prstGeom prst="straightConnector1">
            <a:avLst/>
          </a:prstGeom>
          <a:ln w="76200">
            <a:solidFill>
              <a:srgbClr val="92D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6" name="Picture 95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079" y="4091679"/>
            <a:ext cx="2156721" cy="2156721"/>
          </a:xfrm>
          <a:prstGeom prst="rect">
            <a:avLst/>
          </a:prstGeom>
        </p:spPr>
      </p:pic>
      <p:cxnSp>
        <p:nvCxnSpPr>
          <p:cNvPr id="97" name="Straight Arrow Connector 96"/>
          <p:cNvCxnSpPr/>
          <p:nvPr/>
        </p:nvCxnSpPr>
        <p:spPr>
          <a:xfrm flipV="1">
            <a:off x="7998533" y="4399598"/>
            <a:ext cx="49080" cy="600209"/>
          </a:xfrm>
          <a:prstGeom prst="straightConnector1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/>
          <p:nvPr/>
        </p:nvCxnSpPr>
        <p:spPr>
          <a:xfrm flipH="1" flipV="1">
            <a:off x="7772400" y="4399598"/>
            <a:ext cx="186583" cy="605999"/>
          </a:xfrm>
          <a:prstGeom prst="straightConnector1">
            <a:avLst/>
          </a:prstGeom>
          <a:ln w="76200">
            <a:solidFill>
              <a:srgbClr val="92D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 bwMode="auto">
          <a:xfrm>
            <a:off x="476856" y="889727"/>
            <a:ext cx="1676400" cy="323166"/>
          </a:xfrm>
          <a:prstGeom prst="rect">
            <a:avLst/>
          </a:prstGeom>
          <a:solidFill>
            <a:schemeClr val="accent1"/>
          </a:solidFill>
          <a:ln w="222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Participation</a:t>
            </a: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kumimoji="0" lang="en-US" sz="12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Rate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2667000" y="896034"/>
            <a:ext cx="1676400" cy="323166"/>
          </a:xfrm>
          <a:prstGeom prst="rect">
            <a:avLst/>
          </a:prstGeom>
          <a:solidFill>
            <a:schemeClr val="accent1"/>
          </a:solidFill>
          <a:ln w="222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Avg. Balance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4800600" y="914400"/>
            <a:ext cx="1676400" cy="323166"/>
          </a:xfrm>
          <a:prstGeom prst="rect">
            <a:avLst/>
          </a:prstGeom>
          <a:solidFill>
            <a:schemeClr val="accent1"/>
          </a:solidFill>
          <a:ln w="222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Average Age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7086600" y="914400"/>
            <a:ext cx="1676400" cy="323166"/>
          </a:xfrm>
          <a:prstGeom prst="rect">
            <a:avLst/>
          </a:prstGeom>
          <a:solidFill>
            <a:schemeClr val="accent1"/>
          </a:solidFill>
          <a:ln w="222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Avg. Compensation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2684352" y="3886200"/>
            <a:ext cx="1676400" cy="323166"/>
          </a:xfrm>
          <a:prstGeom prst="rect">
            <a:avLst/>
          </a:prstGeom>
          <a:solidFill>
            <a:schemeClr val="accent1"/>
          </a:solidFill>
          <a:ln w="222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ER Contribution %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5046552" y="3886200"/>
            <a:ext cx="1676400" cy="323166"/>
          </a:xfrm>
          <a:prstGeom prst="rect">
            <a:avLst/>
          </a:prstGeom>
          <a:solidFill>
            <a:schemeClr val="accent1"/>
          </a:solidFill>
          <a:ln w="222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Current WAF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7256352" y="3886200"/>
            <a:ext cx="1676400" cy="323166"/>
          </a:xfrm>
          <a:prstGeom prst="rect">
            <a:avLst/>
          </a:prstGeom>
          <a:solidFill>
            <a:schemeClr val="accent1"/>
          </a:solidFill>
          <a:ln w="222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Project Final WAF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 flipV="1">
            <a:off x="1524000" y="1677634"/>
            <a:ext cx="457200" cy="329674"/>
          </a:xfrm>
          <a:prstGeom prst="straightConnector1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9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038600"/>
            <a:ext cx="2232639" cy="2232639"/>
          </a:xfrm>
          <a:prstGeom prst="rect">
            <a:avLst/>
          </a:prstGeom>
        </p:spPr>
      </p:pic>
      <p:sp>
        <p:nvSpPr>
          <p:cNvPr id="41" name="TextBox 8"/>
          <p:cNvSpPr txBox="1"/>
          <p:nvPr/>
        </p:nvSpPr>
        <p:spPr>
          <a:xfrm>
            <a:off x="334387" y="6182380"/>
            <a:ext cx="20596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0070C0"/>
                </a:solidFill>
              </a:rPr>
              <a:t>Your </a:t>
            </a:r>
            <a:r>
              <a:rPr lang="en-US" sz="1400" b="1" dirty="0" smtClean="0">
                <a:solidFill>
                  <a:srgbClr val="0070C0"/>
                </a:solidFill>
              </a:rPr>
              <a:t>Plan: 5,8%</a:t>
            </a:r>
            <a:endParaRPr lang="en-US" sz="1400" b="1" dirty="0" smtClean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00B050"/>
                </a:solidFill>
              </a:rPr>
              <a:t>Industry </a:t>
            </a:r>
            <a:r>
              <a:rPr lang="en-US" sz="1400" b="1" dirty="0">
                <a:solidFill>
                  <a:srgbClr val="00B050"/>
                </a:solidFill>
              </a:rPr>
              <a:t>Avg</a:t>
            </a:r>
            <a:r>
              <a:rPr lang="en-US" sz="1400" b="1" dirty="0" smtClean="0">
                <a:solidFill>
                  <a:srgbClr val="00B050"/>
                </a:solidFill>
              </a:rPr>
              <a:t>: </a:t>
            </a:r>
            <a:r>
              <a:rPr lang="en-US" sz="1400" b="1" dirty="0" smtClean="0">
                <a:solidFill>
                  <a:srgbClr val="00B050"/>
                </a:solidFill>
              </a:rPr>
              <a:t>5.1</a:t>
            </a:r>
            <a:r>
              <a:rPr lang="en-US" sz="1400" b="1" dirty="0" smtClean="0">
                <a:solidFill>
                  <a:srgbClr val="00B050"/>
                </a:solidFill>
              </a:rPr>
              <a:t>%</a:t>
            </a:r>
            <a:endParaRPr lang="en-US" sz="1400" dirty="0" smtClean="0">
              <a:solidFill>
                <a:srgbClr val="00B050"/>
              </a:solidFill>
            </a:endParaRPr>
          </a:p>
        </p:txBody>
      </p:sp>
      <p:cxnSp>
        <p:nvCxnSpPr>
          <p:cNvPr id="42" name="Straight Arrow Connector 41"/>
          <p:cNvCxnSpPr/>
          <p:nvPr/>
        </p:nvCxnSpPr>
        <p:spPr>
          <a:xfrm flipV="1">
            <a:off x="1285237" y="4267200"/>
            <a:ext cx="78983" cy="692876"/>
          </a:xfrm>
          <a:prstGeom prst="straightConnector1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 flipV="1">
            <a:off x="1002835" y="4399598"/>
            <a:ext cx="220047" cy="569034"/>
          </a:xfrm>
          <a:prstGeom prst="straightConnector1">
            <a:avLst/>
          </a:prstGeom>
          <a:ln w="76200">
            <a:solidFill>
              <a:srgbClr val="92D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 bwMode="auto">
          <a:xfrm>
            <a:off x="410587" y="3886200"/>
            <a:ext cx="1676400" cy="323166"/>
          </a:xfrm>
          <a:prstGeom prst="rect">
            <a:avLst/>
          </a:prstGeom>
          <a:solidFill>
            <a:schemeClr val="accent1"/>
          </a:solidFill>
          <a:ln w="222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Avg</a:t>
            </a:r>
            <a:r>
              <a:rPr 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Deferral Rate%</a:t>
            </a:r>
            <a:endParaRPr 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148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ici.org/deployedfiles/ICI/Site%20Properties/images/20/ret_13_q4_fi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943" y="2895600"/>
            <a:ext cx="7619997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49250" y="1676400"/>
            <a:ext cx="6889750" cy="12192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Arial" charset="0"/>
              </a:defRPr>
            </a:lvl9pPr>
          </a:lstStyle>
          <a:p>
            <a:r>
              <a:rPr lang="en-US" dirty="0" smtClean="0"/>
              <a:t>Retirement assets today, $T </a:t>
            </a:r>
            <a:r>
              <a:rPr lang="en-US" sz="1800" dirty="0" smtClean="0"/>
              <a:t>(per ICI, Q4 2013)</a:t>
            </a:r>
            <a:endParaRPr lang="en-US" sz="1800" dirty="0"/>
          </a:p>
        </p:txBody>
      </p:sp>
      <p:sp>
        <p:nvSpPr>
          <p:cNvPr id="2" name="TextBox 1"/>
          <p:cNvSpPr txBox="1"/>
          <p:nvPr/>
        </p:nvSpPr>
        <p:spPr>
          <a:xfrm>
            <a:off x="1752600" y="6400800"/>
            <a:ext cx="55250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.. A 62% increase in total assets since the end of 2008. 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15431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250" y="1676400"/>
            <a:ext cx="7727950" cy="1219200"/>
          </a:xfrm>
        </p:spPr>
        <p:txBody>
          <a:bodyPr/>
          <a:lstStyle/>
          <a:p>
            <a:r>
              <a:rPr lang="en-US" sz="3000" dirty="0" smtClean="0"/>
              <a:t>Retirement assets… one quarter change (ICI)</a:t>
            </a:r>
            <a:endParaRPr lang="en-US" sz="3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www.ici.org/deployedfiles/ICI/Site%20Properties/images/20/ret_13_q4_fi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19400"/>
            <a:ext cx="8466664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6601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Total DC plan assets.. $5.9T as of Q4, 2013</a:t>
            </a:r>
            <a:endParaRPr lang="en-US" sz="2800" dirty="0"/>
          </a:p>
        </p:txBody>
      </p:sp>
      <p:pic>
        <p:nvPicPr>
          <p:cNvPr id="3074" name="Picture 2" descr="http://www.ici.org/deployedfiles/ICI/Site%20Properties/images/20/ret_13_q4_fig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43200"/>
            <a:ext cx="8584975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6324600"/>
            <a:ext cx="87002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Traded securities, ETFs, company stock, Collective Investment Funds, closed end funds, etc.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5651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key DC industry statistics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/>
              <a:t>Average participation rate = 82.6% for plans with a match,  78.3% for plans with no employer contributions (PSCA)</a:t>
            </a:r>
          </a:p>
          <a:p>
            <a:r>
              <a:rPr lang="en-US" sz="2200" dirty="0"/>
              <a:t>Use of target date funds continues to grow = 68.6% of plans offer them</a:t>
            </a:r>
          </a:p>
          <a:p>
            <a:r>
              <a:rPr lang="en-US" sz="2200" dirty="0"/>
              <a:t>Company contributions = average 4.1% of payroll (401kHelpCenter)</a:t>
            </a:r>
          </a:p>
          <a:p>
            <a:r>
              <a:rPr lang="en-US" sz="2200" dirty="0"/>
              <a:t>Asset allocation = typical plan has 60.6% in </a:t>
            </a:r>
            <a:r>
              <a:rPr lang="en-US" sz="2200" dirty="0" smtClean="0"/>
              <a:t>equities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64184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638952" y="3060404"/>
            <a:ext cx="5971648" cy="21973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4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Automatic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enrollment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45.9% of plans</a:t>
            </a:r>
          </a:p>
          <a:p>
            <a:pPr marL="285750" indent="-285750">
              <a:lnSpc>
                <a:spcPct val="114000"/>
              </a:lnSpc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Investment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advice: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>
              <a:lnSpc>
                <a:spcPct val="114000"/>
              </a:lnSpc>
              <a:buClr>
                <a:srgbClr val="002060"/>
              </a:buClr>
              <a:buFont typeface="Calibri" panose="020F0502020204030204" pitchFamily="34" charset="0"/>
              <a:buChar char="—"/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Offered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in 57.8% of plans (up from 51.8% in 2008)</a:t>
            </a:r>
          </a:p>
          <a:p>
            <a:pPr marL="800100" lvl="1" indent="-342900">
              <a:lnSpc>
                <a:spcPct val="114000"/>
              </a:lnSpc>
              <a:buClr>
                <a:srgbClr val="002060"/>
              </a:buClr>
              <a:buFont typeface="Calibri" panose="020F0502020204030204" pitchFamily="34" charset="0"/>
              <a:buChar char="—"/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19.3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% of 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participants use when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offered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49250" y="1524000"/>
            <a:ext cx="6889750" cy="1219200"/>
          </a:xfrm>
        </p:spPr>
        <p:txBody>
          <a:bodyPr/>
          <a:lstStyle/>
          <a:p>
            <a:r>
              <a:rPr lang="en-US" sz="4000" dirty="0">
                <a:solidFill>
                  <a:schemeClr val="bg1"/>
                </a:solidFill>
              </a:rPr>
              <a:t>Some Key 401(k) Statistics</a:t>
            </a:r>
          </a:p>
        </p:txBody>
      </p:sp>
      <p:pic>
        <p:nvPicPr>
          <p:cNvPr id="4" name="Picture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772" y="2980358"/>
            <a:ext cx="3226479" cy="2810841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F49F4A0-8D24-4F41-A97B-E0E2A829BD7A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61637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250" y="1676400"/>
            <a:ext cx="7956550" cy="1219200"/>
          </a:xfrm>
        </p:spPr>
        <p:txBody>
          <a:bodyPr/>
          <a:lstStyle/>
          <a:p>
            <a:r>
              <a:rPr lang="en-US" dirty="0" smtClean="0"/>
              <a:t>Average balances across BPAS </a:t>
            </a:r>
            <a:r>
              <a:rPr lang="en-US" sz="2400" dirty="0" smtClean="0"/>
              <a:t>(12/31/2013) 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/>
              <a:t>401(k) Plans:  	</a:t>
            </a:r>
            <a:r>
              <a:rPr lang="en-US" sz="2200" dirty="0" smtClean="0"/>
              <a:t>$</a:t>
            </a:r>
            <a:r>
              <a:rPr lang="en-US" sz="2200" dirty="0"/>
              <a:t>48,261</a:t>
            </a:r>
          </a:p>
          <a:p>
            <a:r>
              <a:rPr lang="en-US" sz="2200" dirty="0"/>
              <a:t>403(b) Plans:		$30,046  </a:t>
            </a:r>
            <a:r>
              <a:rPr lang="en-US" sz="1800" dirty="0"/>
              <a:t>(understated due to multi-vendor factor)</a:t>
            </a:r>
          </a:p>
          <a:p>
            <a:r>
              <a:rPr lang="en-US" sz="2200" dirty="0"/>
              <a:t>1081.01 Plans:	</a:t>
            </a:r>
            <a:r>
              <a:rPr lang="en-US" sz="2200" dirty="0" smtClean="0"/>
              <a:t>$</a:t>
            </a:r>
            <a:r>
              <a:rPr lang="en-US" sz="2200" dirty="0"/>
              <a:t>17,064</a:t>
            </a:r>
          </a:p>
          <a:p>
            <a:r>
              <a:rPr lang="en-US" sz="2200" dirty="0"/>
              <a:t>457(b) Plans:		$63,361</a:t>
            </a:r>
          </a:p>
          <a:p>
            <a:r>
              <a:rPr lang="en-US" sz="2200" dirty="0"/>
              <a:t>457(f) Plans: 		$161,442</a:t>
            </a:r>
          </a:p>
          <a:p>
            <a:r>
              <a:rPr lang="en-US" sz="2200" dirty="0"/>
              <a:t>All DC Plans:		$</a:t>
            </a:r>
            <a:r>
              <a:rPr lang="en-US" sz="2200" dirty="0" smtClean="0"/>
              <a:t>37,217</a:t>
            </a:r>
          </a:p>
          <a:p>
            <a:endParaRPr lang="en-US" sz="2200" dirty="0"/>
          </a:p>
          <a:p>
            <a:r>
              <a:rPr lang="en-US" sz="2000" dirty="0">
                <a:cs typeface="Calibri" panose="020F0502020204030204" pitchFamily="34" charset="0"/>
              </a:rPr>
              <a:t>Fidelity average 401(k) balance: $89,300 (end of 2013), versus $64,200 (end of 2009).. Increase of 39% during this time</a:t>
            </a:r>
          </a:p>
          <a:p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54428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Chart 15"/>
          <p:cNvGraphicFramePr/>
          <p:nvPr>
            <p:extLst>
              <p:ext uri="{D42A27DB-BD31-4B8C-83A1-F6EECF244321}">
                <p14:modId xmlns:p14="http://schemas.microsoft.com/office/powerpoint/2010/main" val="1301209863"/>
              </p:ext>
            </p:extLst>
          </p:nvPr>
        </p:nvGraphicFramePr>
        <p:xfrm>
          <a:off x="1295400" y="2895600"/>
          <a:ext cx="6096000" cy="37338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349250" y="1676400"/>
            <a:ext cx="8261350" cy="12192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Calibri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Calibri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Calibri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Calibri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400">
                <a:solidFill>
                  <a:srgbClr val="FFFFFF"/>
                </a:solidFill>
                <a:latin typeface="Arial" charset="0"/>
              </a:defRPr>
            </a:lvl9pPr>
          </a:lstStyle>
          <a:p>
            <a:r>
              <a:rPr lang="en-US" sz="3200" dirty="0" smtClean="0"/>
              <a:t>Workers who expect to retire later than planned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973466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P_SABST_TXT_Rail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3004</TotalTime>
  <Words>1372</Words>
  <Application>Microsoft Office PowerPoint</Application>
  <PresentationFormat>On-screen Show (4:3)</PresentationFormat>
  <Paragraphs>201</Paragraphs>
  <Slides>29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PPP_SABST_TXT_Railing</vt:lpstr>
      <vt:lpstr>A Bird’s Eye View of the Retirement Plan Business</vt:lpstr>
      <vt:lpstr>Agenda</vt:lpstr>
      <vt:lpstr>PowerPoint Presentation</vt:lpstr>
      <vt:lpstr>Retirement assets… one quarter change (ICI)</vt:lpstr>
      <vt:lpstr>Total DC plan assets.. $5.9T as of Q4, 2013</vt:lpstr>
      <vt:lpstr>Some key DC industry statistics</vt:lpstr>
      <vt:lpstr>Some Key 401(k) Statistics</vt:lpstr>
      <vt:lpstr>Average balances across BPAS (12/31/2013)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Today, we are seeing movement to….</vt:lpstr>
      <vt:lpstr>Additional trends</vt:lpstr>
      <vt:lpstr>Some Key 401(k) Statistics</vt:lpstr>
      <vt:lpstr>Trends in Plan Design</vt:lpstr>
      <vt:lpstr>Trends in Plan Design</vt:lpstr>
      <vt:lpstr>Practical issues we all need to address</vt:lpstr>
      <vt:lpstr>Average fee schedules for RIAs, Trustees</vt:lpstr>
      <vt:lpstr> A great tool from Thornburg (K2 in Toolbox)</vt:lpstr>
      <vt:lpstr> Trends among financial intermediaries</vt:lpstr>
      <vt:lpstr>More common compliance pitfalls today</vt:lpstr>
      <vt:lpstr>The Retirement Gap Report Are your participants headed to a secure retirement?</vt:lpstr>
      <vt:lpstr>The Retirement Gap Report Are your participants headed to a secure retirement?</vt:lpstr>
      <vt:lpstr>PowerPoint Presentation</vt:lpstr>
      <vt:lpstr>Recap of 408(b)(2) and 404a-5</vt:lpstr>
      <vt:lpstr> Putting our focus on outcomes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 Selling</dc:title>
  <dc:creator>LocalUser</dc:creator>
  <cp:lastModifiedBy>Paul Neveu</cp:lastModifiedBy>
  <cp:revision>132</cp:revision>
  <dcterms:created xsi:type="dcterms:W3CDTF">2014-05-08T13:13:44Z</dcterms:created>
  <dcterms:modified xsi:type="dcterms:W3CDTF">2014-06-09T17:45:47Z</dcterms:modified>
</cp:coreProperties>
</file>